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8288000" cy="10287000"/>
  <p:notesSz cx="6858000" cy="9144000"/>
  <p:embeddedFontLst>
    <p:embeddedFont>
      <p:font typeface="Calibri (MS)" charset="1" panose="020F0502020204030204"/>
      <p:regular r:id="rId49"/>
    </p:embeddedFont>
    <p:embeddedFont>
      <p:font typeface="Georgia Bold" charset="1" panose="02040802050405020203"/>
      <p:regular r:id="rId50"/>
    </p:embeddedFont>
    <p:embeddedFont>
      <p:font typeface="Georgia" charset="1" panose="02040502050405020303"/>
      <p:regular r:id="rId51"/>
    </p:embeddedFont>
    <p:embeddedFont>
      <p:font typeface="Helvetica" charset="1" panose="020B0504020202020204"/>
      <p:regular r:id="rId52"/>
    </p:embeddedFont>
    <p:embeddedFont>
      <p:font typeface="Helvetica Bold" charset="1" panose="020B0704020202030204"/>
      <p:regular r:id="rId53"/>
    </p:embeddedFont>
    <p:embeddedFont>
      <p:font typeface="Calibri (MS) Bold" charset="1" panose="020F0702030404030204"/>
      <p:regular r:id="rId54"/>
    </p:embeddedFont>
    <p:embeddedFont>
      <p:font typeface="Helvetica World Bold" charset="1" panose="020B0800040000020004"/>
      <p:regular r:id="rId55"/>
    </p:embeddedFont>
    <p:embeddedFont>
      <p:font typeface="Helvetica World" charset="1" panose="020B0500040000020004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0.svg" Type="http://schemas.openxmlformats.org/officeDocument/2006/relationships/image"/><Relationship Id="rId4" Target="../media/aAG3GOQpyPc.m4a" Type="http://schemas.microsoft.com/office/2007/relationships/media"/><Relationship Id="rId5" Target="../media/aAG3GOQpyPc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3LD_-yrI.mp4" Type="http://schemas.openxmlformats.org/officeDocument/2006/relationships/video"/><Relationship Id="rId4" Target="../media/VAG3LD_-yrI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3LOYTDpQ.mp4" Type="http://schemas.openxmlformats.org/officeDocument/2006/relationships/video"/><Relationship Id="rId4" Target="../media/VAG3LOYTDpQ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3LOYTDpQ.mp4" Type="http://schemas.openxmlformats.org/officeDocument/2006/relationships/video"/><Relationship Id="rId4" Target="../media/VAG3LOYTDpQ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3LOYTDpQ.mp4" Type="http://schemas.openxmlformats.org/officeDocument/2006/relationships/video"/><Relationship Id="rId4" Target="../media/VAG3LOYTDpQ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3LOYTDpQ.mp4" Type="http://schemas.openxmlformats.org/officeDocument/2006/relationships/video"/><Relationship Id="rId4" Target="../media/VAG3LOYTDpQ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3LOYTDpQ.mp4" Type="http://schemas.openxmlformats.org/officeDocument/2006/relationships/video"/><Relationship Id="rId4" Target="../media/VAG3LOYTDpQ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3LOYTDpQ.mp4" Type="http://schemas.openxmlformats.org/officeDocument/2006/relationships/video"/><Relationship Id="rId4" Target="../media/VAG3LOYTDpQ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3LOYTDpQ.mp4" Type="http://schemas.openxmlformats.org/officeDocument/2006/relationships/video"/><Relationship Id="rId4" Target="../media/VAG3LOYTDpQ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3LOYTDpQ.mp4" Type="http://schemas.openxmlformats.org/officeDocument/2006/relationships/video"/><Relationship Id="rId4" Target="../media/VAG3LOYTDpQ.mp4" Type="http://schemas.microsoft.com/office/2007/relationships/media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3LOYTDpQ.mp4" Type="http://schemas.openxmlformats.org/officeDocument/2006/relationships/video"/><Relationship Id="rId4" Target="../media/VAG3LOYTDpQ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3LOYTDpQ.mp4" Type="http://schemas.openxmlformats.org/officeDocument/2006/relationships/video"/><Relationship Id="rId4" Target="../media/VAG3LOYTDpQ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3LOYTDpQ.mp4" Type="http://schemas.openxmlformats.org/officeDocument/2006/relationships/video"/><Relationship Id="rId4" Target="../media/VAG3LOYTDpQ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2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2.jpe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3LVK1Ue4.mp4" Type="http://schemas.openxmlformats.org/officeDocument/2006/relationships/video"/><Relationship Id="rId4" Target="../media/VAG3LVK1Ue4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3LVK1Ue4.mp4" Type="http://schemas.openxmlformats.org/officeDocument/2006/relationships/video"/><Relationship Id="rId4" Target="../media/VAG3LVK1Ue4.mp4" Type="http://schemas.microsoft.com/office/2007/relationships/media"/><Relationship Id="rId5" Target="../media/image56.png" Type="http://schemas.openxmlformats.org/officeDocument/2006/relationships/image"/><Relationship Id="rId6" Target="../media/image5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3LVK1Ue4.mp4" Type="http://schemas.openxmlformats.org/officeDocument/2006/relationships/video"/><Relationship Id="rId4" Target="../media/VAG3LVK1Ue4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3LVK1Ue4.mp4" Type="http://schemas.openxmlformats.org/officeDocument/2006/relationships/video"/><Relationship Id="rId4" Target="../media/VAG3LVK1Ue4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3LVK1Ue4.mp4" Type="http://schemas.openxmlformats.org/officeDocument/2006/relationships/video"/><Relationship Id="rId4" Target="../media/VAG3LVK1Ue4.mp4" Type="http://schemas.microsoft.com/office/2007/relationships/media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3LVK1Ue4.mp4" Type="http://schemas.openxmlformats.org/officeDocument/2006/relationships/video"/><Relationship Id="rId4" Target="../media/VAG3LVK1Ue4.mp4" Type="http://schemas.microsoft.com/office/2007/relationships/media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3LVK1Ue4.mp4" Type="http://schemas.openxmlformats.org/officeDocument/2006/relationships/video"/><Relationship Id="rId4" Target="../media/VAG3LVK1Ue4.mp4" Type="http://schemas.microsoft.com/office/2007/relationships/media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3LVK1Ue4.mp4" Type="http://schemas.openxmlformats.org/officeDocument/2006/relationships/video"/><Relationship Id="rId4" Target="../media/VAG3LVK1Ue4.mp4" Type="http://schemas.microsoft.com/office/2007/relationships/media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3LVK1Ue4.mp4" Type="http://schemas.openxmlformats.org/officeDocument/2006/relationships/video"/><Relationship Id="rId4" Target="../media/VAG3LVK1Ue4.mp4" Type="http://schemas.microsoft.com/office/2007/relationships/media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3LVK1Ue4.mp4" Type="http://schemas.openxmlformats.org/officeDocument/2006/relationships/video"/><Relationship Id="rId4" Target="../media/VAG3LVK1Ue4.mp4" Type="http://schemas.microsoft.com/office/2007/relationships/media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48.pn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VAG3LUSJ6aw.mp4" Type="http://schemas.openxmlformats.org/officeDocument/2006/relationships/video"/><Relationship Id="rId4" Target="../media/VAG3LUSJ6aw.mp4" Type="http://schemas.microsoft.com/office/2007/relationships/media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VAG3LUSJ6aw.mp4" Type="http://schemas.openxmlformats.org/officeDocument/2006/relationships/video"/><Relationship Id="rId4" Target="../media/VAG3LUSJ6aw.mp4" Type="http://schemas.microsoft.com/office/2007/relationships/media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VAG3LUSJ6aw.mp4" Type="http://schemas.openxmlformats.org/officeDocument/2006/relationships/video"/><Relationship Id="rId4" Target="../media/VAG3LUSJ6aw.mp4" Type="http://schemas.microsoft.com/office/2007/relationships/media"/><Relationship Id="rId5" Target="../media/image58.png" Type="http://schemas.openxmlformats.org/officeDocument/2006/relationships/image"/><Relationship Id="rId6" Target="../media/image5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8.pn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3LD_-yrI.mp4" Type="http://schemas.openxmlformats.org/officeDocument/2006/relationships/video"/><Relationship Id="rId4" Target="../media/VAG3LD_-yrI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3LD_-yrI.mp4" Type="http://schemas.openxmlformats.org/officeDocument/2006/relationships/video"/><Relationship Id="rId4" Target="../media/VAG3LD_-yrI.mp4" Type="http://schemas.microsoft.com/office/2007/relationships/media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3LD_-yrI.mp4" Type="http://schemas.openxmlformats.org/officeDocument/2006/relationships/video"/><Relationship Id="rId4" Target="../media/VAG3LD_-yr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80277" y="5875503"/>
            <a:ext cx="10127446" cy="87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ML - Classification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782" y="3452361"/>
            <a:ext cx="16040346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92D050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 @ UL - Python and ML Foundations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trim st="624.999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5"/>
                </p:tgtEl>
              </p:cBhvr>
            </p:cmd>
            <p:audio>
              <p:cMediaNode vol="100000" showWhenStopped="false">
                <p:cTn/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34043.8620" end="1093.75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74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3940.0000" end="144940.729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4425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7179.7720" end="137028.931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4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7422.4400" end="122441.42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4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7308.4900" end="91312.188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4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91808.3120" end="67555.417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442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191625" y="6308359"/>
            <a:ext cx="6635010" cy="493238"/>
            <a:chOff x="0" y="0"/>
            <a:chExt cx="1747492" cy="129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7492" cy="129906"/>
            </a:xfrm>
            <a:custGeom>
              <a:avLst/>
              <a:gdLst/>
              <a:ahLst/>
              <a:cxnLst/>
              <a:rect r="r" b="b" t="t" l="l"/>
              <a:pathLst>
                <a:path h="129906" w="1747492">
                  <a:moveTo>
                    <a:pt x="0" y="0"/>
                  </a:moveTo>
                  <a:lnTo>
                    <a:pt x="1747492" y="0"/>
                  </a:lnTo>
                  <a:lnTo>
                    <a:pt x="1747492" y="129906"/>
                  </a:lnTo>
                  <a:lnTo>
                    <a:pt x="0" y="129906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47492" cy="177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14065.0820" end="64365.343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4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14355.1570" end="63647.34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4425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4912456" y="7324271"/>
            <a:ext cx="3397251" cy="0"/>
          </a:xfrm>
          <a:prstGeom prst="line">
            <a:avLst/>
          </a:prstGeom>
          <a:ln cap="flat" w="762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20607.2990" end="27151.129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442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267200" y="5572125"/>
            <a:ext cx="3086100" cy="512970"/>
            <a:chOff x="0" y="0"/>
            <a:chExt cx="812800" cy="135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35103"/>
            </a:xfrm>
            <a:custGeom>
              <a:avLst/>
              <a:gdLst/>
              <a:ahLst/>
              <a:cxnLst/>
              <a:rect r="r" b="b" t="t" l="l"/>
              <a:pathLst>
                <a:path h="13510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5103"/>
                  </a:lnTo>
                  <a:lnTo>
                    <a:pt x="0" y="135103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182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20100" y="4354205"/>
            <a:ext cx="4977119" cy="2550141"/>
            <a:chOff x="0" y="0"/>
            <a:chExt cx="6636158" cy="340018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899566" y="0"/>
              <a:ext cx="2782006" cy="741887"/>
              <a:chOff x="0" y="0"/>
              <a:chExt cx="1571585" cy="419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71585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1571585">
                    <a:moveTo>
                      <a:pt x="72470" y="0"/>
                    </a:moveTo>
                    <a:lnTo>
                      <a:pt x="1499115" y="0"/>
                    </a:lnTo>
                    <a:cubicBezTo>
                      <a:pt x="1539139" y="0"/>
                      <a:pt x="1571585" y="32446"/>
                      <a:pt x="1571585" y="72470"/>
                    </a:cubicBezTo>
                    <a:lnTo>
                      <a:pt x="1571585" y="346630"/>
                    </a:lnTo>
                    <a:cubicBezTo>
                      <a:pt x="1571585" y="386654"/>
                      <a:pt x="1539139" y="419100"/>
                      <a:pt x="1499115" y="419100"/>
                    </a:cubicBezTo>
                    <a:lnTo>
                      <a:pt x="72470" y="419100"/>
                    </a:lnTo>
                    <a:cubicBezTo>
                      <a:pt x="32446" y="419100"/>
                      <a:pt x="0" y="386654"/>
                      <a:pt x="0" y="346630"/>
                    </a:cubicBezTo>
                    <a:lnTo>
                      <a:pt x="0" y="72470"/>
                    </a:lnTo>
                    <a:cubicBezTo>
                      <a:pt x="0" y="32446"/>
                      <a:pt x="32446" y="0"/>
                      <a:pt x="72470" y="0"/>
                    </a:cubicBez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571585" cy="438150"/>
              </a:xfrm>
              <a:prstGeom prst="rect">
                <a:avLst/>
              </a:prstGeom>
            </p:spPr>
            <p:txBody>
              <a:bodyPr anchor="ctr" rtlCol="false" tIns="36717" lIns="36717" bIns="36717" rIns="36717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16439" y="1598578"/>
              <a:ext cx="1804361" cy="481175"/>
              <a:chOff x="0" y="0"/>
              <a:chExt cx="1571585" cy="4191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71585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1571585">
                    <a:moveTo>
                      <a:pt x="111736" y="0"/>
                    </a:moveTo>
                    <a:lnTo>
                      <a:pt x="1459849" y="0"/>
                    </a:lnTo>
                    <a:cubicBezTo>
                      <a:pt x="1521559" y="0"/>
                      <a:pt x="1571585" y="50026"/>
                      <a:pt x="1571585" y="111736"/>
                    </a:cubicBezTo>
                    <a:lnTo>
                      <a:pt x="1571585" y="307364"/>
                    </a:lnTo>
                    <a:cubicBezTo>
                      <a:pt x="1571585" y="369074"/>
                      <a:pt x="1521559" y="419100"/>
                      <a:pt x="1459849" y="419100"/>
                    </a:cubicBezTo>
                    <a:lnTo>
                      <a:pt x="111736" y="419100"/>
                    </a:lnTo>
                    <a:cubicBezTo>
                      <a:pt x="50026" y="419100"/>
                      <a:pt x="0" y="369074"/>
                      <a:pt x="0" y="307364"/>
                    </a:cubicBezTo>
                    <a:lnTo>
                      <a:pt x="0" y="111736"/>
                    </a:lnTo>
                    <a:cubicBezTo>
                      <a:pt x="0" y="50026"/>
                      <a:pt x="50026" y="0"/>
                      <a:pt x="111736" y="0"/>
                    </a:cubicBez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571585" cy="438150"/>
              </a:xfrm>
              <a:prstGeom prst="rect">
                <a:avLst/>
              </a:prstGeom>
            </p:spPr>
            <p:txBody>
              <a:bodyPr anchor="ctr" rtlCol="false" tIns="23814" lIns="23814" bIns="23814" rIns="23814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0" y="2567310"/>
              <a:ext cx="832877" cy="832877"/>
            </a:xfrm>
            <a:custGeom>
              <a:avLst/>
              <a:gdLst/>
              <a:ahLst/>
              <a:cxnLst/>
              <a:rect r="r" b="b" t="t" l="l"/>
              <a:pathLst>
                <a:path h="832877" w="832877">
                  <a:moveTo>
                    <a:pt x="0" y="0"/>
                  </a:moveTo>
                  <a:lnTo>
                    <a:pt x="832877" y="0"/>
                  </a:lnTo>
                  <a:lnTo>
                    <a:pt x="832877" y="832878"/>
                  </a:lnTo>
                  <a:lnTo>
                    <a:pt x="0" y="83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04361" y="2564630"/>
              <a:ext cx="832877" cy="832877"/>
            </a:xfrm>
            <a:custGeom>
              <a:avLst/>
              <a:gdLst/>
              <a:ahLst/>
              <a:cxnLst/>
              <a:rect r="r" b="b" t="t" l="l"/>
              <a:pathLst>
                <a:path h="832877" w="832877">
                  <a:moveTo>
                    <a:pt x="0" y="0"/>
                  </a:moveTo>
                  <a:lnTo>
                    <a:pt x="832877" y="0"/>
                  </a:lnTo>
                  <a:lnTo>
                    <a:pt x="832877" y="832878"/>
                  </a:lnTo>
                  <a:lnTo>
                    <a:pt x="0" y="83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4415359" y="1595898"/>
              <a:ext cx="1804361" cy="481175"/>
              <a:chOff x="0" y="0"/>
              <a:chExt cx="1571585" cy="4191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71585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1571585">
                    <a:moveTo>
                      <a:pt x="111736" y="0"/>
                    </a:moveTo>
                    <a:lnTo>
                      <a:pt x="1459849" y="0"/>
                    </a:lnTo>
                    <a:cubicBezTo>
                      <a:pt x="1521559" y="0"/>
                      <a:pt x="1571585" y="50026"/>
                      <a:pt x="1571585" y="111736"/>
                    </a:cubicBezTo>
                    <a:lnTo>
                      <a:pt x="1571585" y="307364"/>
                    </a:lnTo>
                    <a:cubicBezTo>
                      <a:pt x="1571585" y="369074"/>
                      <a:pt x="1521559" y="419100"/>
                      <a:pt x="1459849" y="419100"/>
                    </a:cubicBezTo>
                    <a:lnTo>
                      <a:pt x="111736" y="419100"/>
                    </a:lnTo>
                    <a:cubicBezTo>
                      <a:pt x="50026" y="419100"/>
                      <a:pt x="0" y="369074"/>
                      <a:pt x="0" y="307364"/>
                    </a:cubicBezTo>
                    <a:lnTo>
                      <a:pt x="0" y="111736"/>
                    </a:lnTo>
                    <a:cubicBezTo>
                      <a:pt x="0" y="50026"/>
                      <a:pt x="50026" y="0"/>
                      <a:pt x="111736" y="0"/>
                    </a:cubicBez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1571585" cy="438150"/>
              </a:xfrm>
              <a:prstGeom prst="rect">
                <a:avLst/>
              </a:prstGeom>
            </p:spPr>
            <p:txBody>
              <a:bodyPr anchor="ctr" rtlCol="false" tIns="23814" lIns="23814" bIns="23814" rIns="23814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998920" y="2564630"/>
              <a:ext cx="832877" cy="832877"/>
            </a:xfrm>
            <a:custGeom>
              <a:avLst/>
              <a:gdLst/>
              <a:ahLst/>
              <a:cxnLst/>
              <a:rect r="r" b="b" t="t" l="l"/>
              <a:pathLst>
                <a:path h="832877" w="832877">
                  <a:moveTo>
                    <a:pt x="0" y="0"/>
                  </a:moveTo>
                  <a:lnTo>
                    <a:pt x="832878" y="0"/>
                  </a:lnTo>
                  <a:lnTo>
                    <a:pt x="832878" y="832878"/>
                  </a:lnTo>
                  <a:lnTo>
                    <a:pt x="0" y="83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5803281" y="2564630"/>
              <a:ext cx="832877" cy="832877"/>
            </a:xfrm>
            <a:custGeom>
              <a:avLst/>
              <a:gdLst/>
              <a:ahLst/>
              <a:cxnLst/>
              <a:rect r="r" b="b" t="t" l="l"/>
              <a:pathLst>
                <a:path h="832877" w="832877">
                  <a:moveTo>
                    <a:pt x="0" y="0"/>
                  </a:moveTo>
                  <a:lnTo>
                    <a:pt x="832877" y="0"/>
                  </a:lnTo>
                  <a:lnTo>
                    <a:pt x="832877" y="832878"/>
                  </a:lnTo>
                  <a:lnTo>
                    <a:pt x="0" y="83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0" id="20"/>
            <p:cNvSpPr/>
            <p:nvPr/>
          </p:nvSpPr>
          <p:spPr>
            <a:xfrm flipH="true">
              <a:off x="1318619" y="741887"/>
              <a:ext cx="1971950" cy="856691"/>
            </a:xfrm>
            <a:prstGeom prst="line">
              <a:avLst/>
            </a:prstGeom>
            <a:ln cap="flat" w="38100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3290569" y="741887"/>
              <a:ext cx="2026970" cy="854011"/>
            </a:xfrm>
            <a:prstGeom prst="line">
              <a:avLst/>
            </a:prstGeom>
            <a:ln cap="flat" w="38100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 flipH="true">
              <a:off x="416439" y="2079752"/>
              <a:ext cx="902180" cy="487558"/>
            </a:xfrm>
            <a:prstGeom prst="line">
              <a:avLst/>
            </a:prstGeom>
            <a:ln cap="flat" w="38100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1318619" y="2079752"/>
              <a:ext cx="902180" cy="484878"/>
            </a:xfrm>
            <a:prstGeom prst="line">
              <a:avLst/>
            </a:prstGeom>
            <a:ln cap="flat" w="38100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 flipH="true">
              <a:off x="4415359" y="2077073"/>
              <a:ext cx="902180" cy="487558"/>
            </a:xfrm>
            <a:prstGeom prst="line">
              <a:avLst/>
            </a:prstGeom>
            <a:ln cap="flat" w="38100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5317539" y="2077073"/>
              <a:ext cx="902180" cy="487558"/>
            </a:xfrm>
            <a:prstGeom prst="line">
              <a:avLst/>
            </a:prstGeom>
            <a:ln cap="flat" w="38100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53887.0860" end="23302.11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4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32403" y="4667185"/>
            <a:ext cx="3334995" cy="3284971"/>
          </a:xfrm>
          <a:custGeom>
            <a:avLst/>
            <a:gdLst/>
            <a:ahLst/>
            <a:cxnLst/>
            <a:rect r="r" b="b" t="t" l="l"/>
            <a:pathLst>
              <a:path h="3284971" w="3334995">
                <a:moveTo>
                  <a:pt x="0" y="0"/>
                </a:moveTo>
                <a:lnTo>
                  <a:pt x="3334995" y="0"/>
                </a:lnTo>
                <a:lnTo>
                  <a:pt x="3334995" y="3284970"/>
                </a:lnTo>
                <a:lnTo>
                  <a:pt x="0" y="3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02065" y="4806838"/>
            <a:ext cx="3334995" cy="3005665"/>
          </a:xfrm>
          <a:custGeom>
            <a:avLst/>
            <a:gdLst/>
            <a:ahLst/>
            <a:cxnLst/>
            <a:rect r="r" b="b" t="t" l="l"/>
            <a:pathLst>
              <a:path h="3005665" w="3334995">
                <a:moveTo>
                  <a:pt x="0" y="0"/>
                </a:moveTo>
                <a:lnTo>
                  <a:pt x="3334996" y="0"/>
                </a:lnTo>
                <a:lnTo>
                  <a:pt x="3334996" y="3005665"/>
                </a:lnTo>
                <a:lnTo>
                  <a:pt x="0" y="300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71728" y="4748336"/>
            <a:ext cx="3166203" cy="3122668"/>
          </a:xfrm>
          <a:custGeom>
            <a:avLst/>
            <a:gdLst/>
            <a:ahLst/>
            <a:cxnLst/>
            <a:rect r="r" b="b" t="t" l="l"/>
            <a:pathLst>
              <a:path h="3122668" w="3166203">
                <a:moveTo>
                  <a:pt x="0" y="0"/>
                </a:moveTo>
                <a:lnTo>
                  <a:pt x="3166203" y="0"/>
                </a:lnTo>
                <a:lnTo>
                  <a:pt x="3166203" y="3122668"/>
                </a:lnTo>
                <a:lnTo>
                  <a:pt x="0" y="3122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95375"/>
            <a:ext cx="1196593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88521"/>
            <a:ext cx="9522517" cy="52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3699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Classification </a:t>
            </a:r>
            <a:r>
              <a:rPr lang="en-US" sz="3699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- Predict a category or label</a:t>
            </a:r>
          </a:p>
        </p:txBody>
      </p:sp>
    </p:spTree>
  </p:cSld>
  <p:clrMapOvr>
    <a:masterClrMapping/>
  </p:clrMapOvr>
  <p:transition spd="med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58314.2220" end="16677.108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4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63343.3920" end="4653.433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4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196593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Logistic Regression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162448" y="2294926"/>
            <a:ext cx="5963103" cy="3829315"/>
          </a:xfrm>
          <a:custGeom>
            <a:avLst/>
            <a:gdLst/>
            <a:ahLst/>
            <a:cxnLst/>
            <a:rect r="r" b="b" t="t" l="l"/>
            <a:pathLst>
              <a:path h="3829315" w="5963103">
                <a:moveTo>
                  <a:pt x="0" y="0"/>
                </a:moveTo>
                <a:lnTo>
                  <a:pt x="5963104" y="0"/>
                </a:lnTo>
                <a:lnTo>
                  <a:pt x="5963104" y="3829316"/>
                </a:lnTo>
                <a:lnTo>
                  <a:pt x="0" y="382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774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43813" y="2567258"/>
            <a:ext cx="3829387" cy="1118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4"/>
              </a:lnSpc>
              <a:spcBef>
                <a:spcPct val="0"/>
              </a:spcBef>
            </a:pPr>
            <a:r>
              <a:rPr lang="en-US" b="true" sz="4013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Logistic Regression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162448" y="6114717"/>
            <a:ext cx="5963103" cy="3742879"/>
          </a:xfrm>
          <a:custGeom>
            <a:avLst/>
            <a:gdLst/>
            <a:ahLst/>
            <a:cxnLst/>
            <a:rect r="r" b="b" t="t" l="l"/>
            <a:pathLst>
              <a:path h="3742879" w="5963103">
                <a:moveTo>
                  <a:pt x="0" y="0"/>
                </a:moveTo>
                <a:lnTo>
                  <a:pt x="5963104" y="0"/>
                </a:lnTo>
                <a:lnTo>
                  <a:pt x="5963104" y="3742879"/>
                </a:lnTo>
                <a:lnTo>
                  <a:pt x="0" y="37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2309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43813" y="7079557"/>
            <a:ext cx="3619447" cy="575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4"/>
              </a:lnSpc>
              <a:spcBef>
                <a:spcPct val="0"/>
              </a:spcBef>
            </a:pPr>
            <a:r>
              <a:rPr lang="en-US" b="true" sz="4013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Classification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05095" y="4911380"/>
            <a:ext cx="565160" cy="46423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23707" y="4819222"/>
            <a:ext cx="743933" cy="64855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76817" y="2437154"/>
            <a:ext cx="2168012" cy="5700167"/>
          </a:xfrm>
          <a:prstGeom prst="rect">
            <a:avLst/>
          </a:prstGeom>
        </p:spPr>
      </p:pic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9316904" y="3236018"/>
          <a:ext cx="7315200" cy="4191000"/>
        </p:xfrm>
        <a:graphic>
          <a:graphicData uri="http://schemas.openxmlformats.org/drawingml/2006/table">
            <a:tbl>
              <a:tblPr/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11054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5337"/>
                          </a:solidFill>
                          <a:latin typeface="Helvetica Bold"/>
                          <a:ea typeface="Helvetica Bold"/>
                          <a:cs typeface="Helvetica Bold"/>
                          <a:sym typeface="Helvetica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23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01512" y="3404240"/>
            <a:ext cx="1262142" cy="867723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212378" y="3050836"/>
            <a:ext cx="714726" cy="496682"/>
            <a:chOff x="0" y="0"/>
            <a:chExt cx="188240" cy="1308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8240" cy="130813"/>
            </a:xfrm>
            <a:custGeom>
              <a:avLst/>
              <a:gdLst/>
              <a:ahLst/>
              <a:cxnLst/>
              <a:rect r="r" b="b" t="t" l="l"/>
              <a:pathLst>
                <a:path h="130813" w="188240">
                  <a:moveTo>
                    <a:pt x="0" y="0"/>
                  </a:moveTo>
                  <a:lnTo>
                    <a:pt x="188240" y="0"/>
                  </a:lnTo>
                  <a:lnTo>
                    <a:pt x="188240" y="130813"/>
                  </a:lnTo>
                  <a:lnTo>
                    <a:pt x="0" y="130813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88240" cy="178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00972" y="3404240"/>
            <a:ext cx="1262142" cy="86772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6212378" y="3704752"/>
            <a:ext cx="714726" cy="496682"/>
            <a:chOff x="0" y="0"/>
            <a:chExt cx="188240" cy="1308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8240" cy="130813"/>
            </a:xfrm>
            <a:custGeom>
              <a:avLst/>
              <a:gdLst/>
              <a:ahLst/>
              <a:cxnLst/>
              <a:rect r="r" b="b" t="t" l="l"/>
              <a:pathLst>
                <a:path h="130813" w="188240">
                  <a:moveTo>
                    <a:pt x="0" y="0"/>
                  </a:moveTo>
                  <a:lnTo>
                    <a:pt x="188240" y="0"/>
                  </a:lnTo>
                  <a:lnTo>
                    <a:pt x="188240" y="130813"/>
                  </a:lnTo>
                  <a:lnTo>
                    <a:pt x="0" y="130813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88240" cy="178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90120" y="3404240"/>
            <a:ext cx="1262142" cy="867723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6212378" y="4420509"/>
            <a:ext cx="714726" cy="496682"/>
            <a:chOff x="0" y="0"/>
            <a:chExt cx="188240" cy="1308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8240" cy="130813"/>
            </a:xfrm>
            <a:custGeom>
              <a:avLst/>
              <a:gdLst/>
              <a:ahLst/>
              <a:cxnLst/>
              <a:rect r="r" b="b" t="t" l="l"/>
              <a:pathLst>
                <a:path h="130813" w="188240">
                  <a:moveTo>
                    <a:pt x="0" y="0"/>
                  </a:moveTo>
                  <a:lnTo>
                    <a:pt x="188240" y="0"/>
                  </a:lnTo>
                  <a:lnTo>
                    <a:pt x="188240" y="130813"/>
                  </a:lnTo>
                  <a:lnTo>
                    <a:pt x="0" y="130813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88240" cy="178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236753" y="3397667"/>
            <a:ext cx="1341026" cy="88087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6212378" y="7229142"/>
            <a:ext cx="714726" cy="496682"/>
            <a:chOff x="0" y="0"/>
            <a:chExt cx="188240" cy="1308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8240" cy="130813"/>
            </a:xfrm>
            <a:custGeom>
              <a:avLst/>
              <a:gdLst/>
              <a:ahLst/>
              <a:cxnLst/>
              <a:rect r="r" b="b" t="t" l="l"/>
              <a:pathLst>
                <a:path h="130813" w="188240">
                  <a:moveTo>
                    <a:pt x="0" y="0"/>
                  </a:moveTo>
                  <a:lnTo>
                    <a:pt x="188240" y="0"/>
                  </a:lnTo>
                  <a:lnTo>
                    <a:pt x="188240" y="130813"/>
                  </a:lnTo>
                  <a:lnTo>
                    <a:pt x="0" y="130813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88240" cy="178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4162" y="4902869"/>
            <a:ext cx="629077" cy="474891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4732" y="4816036"/>
            <a:ext cx="743933" cy="648557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07567" y="2500671"/>
            <a:ext cx="2228911" cy="5700167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132283" y="2612649"/>
            <a:ext cx="4051432" cy="1508325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 rot="0">
            <a:off x="8293765" y="2950268"/>
            <a:ext cx="7552329" cy="5782628"/>
            <a:chOff x="0" y="0"/>
            <a:chExt cx="10069772" cy="7710170"/>
          </a:xfrm>
        </p:grpSpPr>
        <p:sp>
          <p:nvSpPr>
            <p:cNvPr name="AutoShape 33" id="33"/>
            <p:cNvSpPr/>
            <p:nvPr/>
          </p:nvSpPr>
          <p:spPr>
            <a:xfrm>
              <a:off x="666583" y="7019713"/>
              <a:ext cx="9403189" cy="0"/>
            </a:xfrm>
            <a:prstGeom prst="line">
              <a:avLst/>
            </a:prstGeom>
            <a:ln cap="flat" w="101600">
              <a:solidFill>
                <a:srgbClr val="005337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9378337" y="6811857"/>
              <a:ext cx="347345" cy="898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</a:t>
              </a:r>
            </a:p>
          </p:txBody>
        </p:sp>
        <p:sp>
          <p:nvSpPr>
            <p:cNvPr name="AutoShape 35" id="35"/>
            <p:cNvSpPr/>
            <p:nvPr/>
          </p:nvSpPr>
          <p:spPr>
            <a:xfrm flipV="true">
              <a:off x="691983" y="305647"/>
              <a:ext cx="0" cy="6739467"/>
            </a:xfrm>
            <a:prstGeom prst="line">
              <a:avLst/>
            </a:prstGeom>
            <a:ln cap="flat" w="101600">
              <a:solidFill>
                <a:srgbClr val="005337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36" id="36"/>
            <p:cNvSpPr txBox="true"/>
            <p:nvPr/>
          </p:nvSpPr>
          <p:spPr>
            <a:xfrm rot="0">
              <a:off x="0" y="-76200"/>
              <a:ext cx="349726" cy="898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  <p:sp>
          <p:nvSpPr>
            <p:cNvPr name="Freeform 37" id="37"/>
            <p:cNvSpPr/>
            <p:nvPr/>
          </p:nvSpPr>
          <p:spPr>
            <a:xfrm flipH="false" flipV="false" rot="0">
              <a:off x="1514310" y="4507172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6" y="0"/>
                  </a:lnTo>
                  <a:lnTo>
                    <a:pt x="694266" y="694266"/>
                  </a:lnTo>
                  <a:lnTo>
                    <a:pt x="0" y="694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620270" y="2896447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6"/>
                  </a:lnTo>
                  <a:lnTo>
                    <a:pt x="0" y="694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3678603" y="5201438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4074843" y="4172287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4372870" y="1964249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42" id="42"/>
            <p:cNvSpPr/>
            <p:nvPr/>
          </p:nvSpPr>
          <p:spPr>
            <a:xfrm flipV="true">
              <a:off x="691983" y="1584113"/>
              <a:ext cx="6709414" cy="5435600"/>
            </a:xfrm>
            <a:prstGeom prst="line">
              <a:avLst/>
            </a:prstGeom>
            <a:ln cap="flat" w="50800">
              <a:solidFill>
                <a:srgbClr val="89C94E"/>
              </a:solidFill>
              <a:prstDash val="lgDash"/>
              <a:headEnd type="none" len="sm" w="sm"/>
              <a:tailEnd type="none" len="sm" w="sm"/>
            </a:ln>
          </p:spPr>
        </p:sp>
      </p:grpSp>
      <p:sp>
        <p:nvSpPr>
          <p:cNvPr name="TextBox 43" id="43"/>
          <p:cNvSpPr txBox="true"/>
          <p:nvPr/>
        </p:nvSpPr>
        <p:spPr>
          <a:xfrm rot="0">
            <a:off x="12514348" y="2785167"/>
            <a:ext cx="326350" cy="82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^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3737803" y="3012736"/>
            <a:ext cx="582120" cy="871187"/>
            <a:chOff x="0" y="0"/>
            <a:chExt cx="153315" cy="22944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53315" cy="229448"/>
            </a:xfrm>
            <a:custGeom>
              <a:avLst/>
              <a:gdLst/>
              <a:ahLst/>
              <a:cxnLst/>
              <a:rect r="r" b="b" t="t" l="l"/>
              <a:pathLst>
                <a:path h="229448" w="153315">
                  <a:moveTo>
                    <a:pt x="0" y="0"/>
                  </a:moveTo>
                  <a:lnTo>
                    <a:pt x="153315" y="0"/>
                  </a:lnTo>
                  <a:lnTo>
                    <a:pt x="153315" y="229448"/>
                  </a:lnTo>
                  <a:lnTo>
                    <a:pt x="0" y="229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lgDash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53315" cy="26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AutoShape 47" id="47"/>
          <p:cNvSpPr/>
          <p:nvPr/>
        </p:nvSpPr>
        <p:spPr>
          <a:xfrm>
            <a:off x="7068055" y="3232842"/>
            <a:ext cx="4088735" cy="1423162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7068055" y="3929854"/>
            <a:ext cx="4088735" cy="726150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V="true">
            <a:off x="7068055" y="4640615"/>
            <a:ext cx="4088735" cy="15389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7068055" y="4656003"/>
            <a:ext cx="4088735" cy="2704678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51" id="51"/>
          <p:cNvSpPr txBox="true"/>
          <p:nvPr/>
        </p:nvSpPr>
        <p:spPr>
          <a:xfrm rot="0">
            <a:off x="11397812" y="4363698"/>
            <a:ext cx="500776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b="true" sz="3699">
                <a:solidFill>
                  <a:srgbClr val="005337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Multiple input features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196593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Logistic Regression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67173" y="4634834"/>
            <a:ext cx="415724" cy="4157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00610" y="4518419"/>
            <a:ext cx="743933" cy="6485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11738" y="4508862"/>
            <a:ext cx="1021918" cy="68127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80217" y="4530723"/>
            <a:ext cx="759588" cy="62394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8862" y="4518419"/>
            <a:ext cx="743933" cy="64855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47701" y="2616520"/>
            <a:ext cx="1771109" cy="452939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02543" y="2528367"/>
            <a:ext cx="1751707" cy="4605613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196593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Logistic Regression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39162" y="4673354"/>
            <a:ext cx="415724" cy="4157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72599" y="4556938"/>
            <a:ext cx="743933" cy="6485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49280" y="4331020"/>
            <a:ext cx="1435270" cy="8799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80217" y="4530723"/>
            <a:ext cx="759588" cy="62394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8862" y="4518419"/>
            <a:ext cx="743933" cy="64855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916903" y="4103068"/>
            <a:ext cx="6098966" cy="144635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7134" y="2523439"/>
            <a:ext cx="1751707" cy="460561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872599" y="7305247"/>
            <a:ext cx="743933" cy="64855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151276" y="6489014"/>
            <a:ext cx="11011325" cy="2281024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460011" y="7198212"/>
            <a:ext cx="7784980" cy="804108"/>
            <a:chOff x="0" y="0"/>
            <a:chExt cx="2050365" cy="2117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0365" cy="211782"/>
            </a:xfrm>
            <a:custGeom>
              <a:avLst/>
              <a:gdLst/>
              <a:ahLst/>
              <a:cxnLst/>
              <a:rect r="r" b="b" t="t" l="l"/>
              <a:pathLst>
                <a:path h="211782" w="2050365">
                  <a:moveTo>
                    <a:pt x="0" y="0"/>
                  </a:moveTo>
                  <a:lnTo>
                    <a:pt x="2050365" y="0"/>
                  </a:lnTo>
                  <a:lnTo>
                    <a:pt x="2050365" y="211782"/>
                  </a:lnTo>
                  <a:lnTo>
                    <a:pt x="0" y="2117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050365" cy="23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558296" y="7227471"/>
            <a:ext cx="5839095" cy="804108"/>
            <a:chOff x="0" y="0"/>
            <a:chExt cx="1537869" cy="2117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7869" cy="211782"/>
            </a:xfrm>
            <a:custGeom>
              <a:avLst/>
              <a:gdLst/>
              <a:ahLst/>
              <a:cxnLst/>
              <a:rect r="r" b="b" t="t" l="l"/>
              <a:pathLst>
                <a:path h="211782" w="1537869">
                  <a:moveTo>
                    <a:pt x="0" y="0"/>
                  </a:moveTo>
                  <a:lnTo>
                    <a:pt x="1537869" y="0"/>
                  </a:lnTo>
                  <a:lnTo>
                    <a:pt x="1537869" y="211782"/>
                  </a:lnTo>
                  <a:lnTo>
                    <a:pt x="0" y="2117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537869" cy="23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691960" y="7227471"/>
            <a:ext cx="3857831" cy="804108"/>
            <a:chOff x="0" y="0"/>
            <a:chExt cx="1016054" cy="2117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6054" cy="211782"/>
            </a:xfrm>
            <a:custGeom>
              <a:avLst/>
              <a:gdLst/>
              <a:ahLst/>
              <a:cxnLst/>
              <a:rect r="r" b="b" t="t" l="l"/>
              <a:pathLst>
                <a:path h="211782" w="1016054">
                  <a:moveTo>
                    <a:pt x="0" y="0"/>
                  </a:moveTo>
                  <a:lnTo>
                    <a:pt x="1016054" y="0"/>
                  </a:lnTo>
                  <a:lnTo>
                    <a:pt x="1016054" y="211782"/>
                  </a:lnTo>
                  <a:lnTo>
                    <a:pt x="0" y="2117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016054" cy="23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241859" y="7198212"/>
            <a:ext cx="2460332" cy="804108"/>
            <a:chOff x="0" y="0"/>
            <a:chExt cx="647989" cy="2117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47989" cy="211782"/>
            </a:xfrm>
            <a:custGeom>
              <a:avLst/>
              <a:gdLst/>
              <a:ahLst/>
              <a:cxnLst/>
              <a:rect r="r" b="b" t="t" l="l"/>
              <a:pathLst>
                <a:path h="211782" w="647989">
                  <a:moveTo>
                    <a:pt x="0" y="0"/>
                  </a:moveTo>
                  <a:lnTo>
                    <a:pt x="647989" y="0"/>
                  </a:lnTo>
                  <a:lnTo>
                    <a:pt x="647989" y="211782"/>
                  </a:lnTo>
                  <a:lnTo>
                    <a:pt x="0" y="2117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647989" cy="23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108509" y="7227471"/>
            <a:ext cx="2460332" cy="804108"/>
            <a:chOff x="0" y="0"/>
            <a:chExt cx="647989" cy="21178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47989" cy="211782"/>
            </a:xfrm>
            <a:custGeom>
              <a:avLst/>
              <a:gdLst/>
              <a:ahLst/>
              <a:cxnLst/>
              <a:rect r="r" b="b" t="t" l="l"/>
              <a:pathLst>
                <a:path h="211782" w="647989">
                  <a:moveTo>
                    <a:pt x="0" y="0"/>
                  </a:moveTo>
                  <a:lnTo>
                    <a:pt x="647989" y="0"/>
                  </a:lnTo>
                  <a:lnTo>
                    <a:pt x="647989" y="211782"/>
                  </a:lnTo>
                  <a:lnTo>
                    <a:pt x="0" y="2117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647989" cy="23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196593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Sigmoid function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0" y="3306190"/>
            <a:ext cx="8115300" cy="5406819"/>
          </a:xfrm>
          <a:custGeom>
            <a:avLst/>
            <a:gdLst/>
            <a:ahLst/>
            <a:cxnLst/>
            <a:rect r="r" b="b" t="t" l="l"/>
            <a:pathLst>
              <a:path h="5406819" w="8115300">
                <a:moveTo>
                  <a:pt x="0" y="0"/>
                </a:moveTo>
                <a:lnTo>
                  <a:pt x="8115300" y="0"/>
                </a:lnTo>
                <a:lnTo>
                  <a:pt x="8115300" y="5406819"/>
                </a:lnTo>
                <a:lnTo>
                  <a:pt x="0" y="5406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90778" y="8677864"/>
            <a:ext cx="421745" cy="3778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04014" y="2608554"/>
            <a:ext cx="1395271" cy="813908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028700" y="3732793"/>
            <a:ext cx="1763450" cy="1400963"/>
          </a:xfrm>
          <a:custGeom>
            <a:avLst/>
            <a:gdLst/>
            <a:ahLst/>
            <a:cxnLst/>
            <a:rect r="r" b="b" t="t" l="l"/>
            <a:pathLst>
              <a:path h="1400963" w="1763450">
                <a:moveTo>
                  <a:pt x="0" y="0"/>
                </a:moveTo>
                <a:lnTo>
                  <a:pt x="1763450" y="0"/>
                </a:lnTo>
                <a:lnTo>
                  <a:pt x="1763450" y="1400963"/>
                </a:lnTo>
                <a:lnTo>
                  <a:pt x="0" y="1400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35092" y="3847314"/>
            <a:ext cx="2567822" cy="112669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19518" y="3510992"/>
            <a:ext cx="2661614" cy="1743816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028700" y="6009599"/>
            <a:ext cx="6366015" cy="2649543"/>
          </a:xfrm>
          <a:custGeom>
            <a:avLst/>
            <a:gdLst/>
            <a:ahLst/>
            <a:cxnLst/>
            <a:rect r="r" b="b" t="t" l="l"/>
            <a:pathLst>
              <a:path h="2649543" w="6366015">
                <a:moveTo>
                  <a:pt x="0" y="0"/>
                </a:moveTo>
                <a:lnTo>
                  <a:pt x="6366015" y="0"/>
                </a:lnTo>
                <a:lnTo>
                  <a:pt x="6366015" y="2649543"/>
                </a:lnTo>
                <a:lnTo>
                  <a:pt x="0" y="26495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61858" y="3376092"/>
            <a:ext cx="7116168" cy="4807519"/>
            <a:chOff x="0" y="0"/>
            <a:chExt cx="9488224" cy="6410026"/>
          </a:xfrm>
        </p:grpSpPr>
        <p:sp>
          <p:nvSpPr>
            <p:cNvPr name="AutoShape 12" id="12"/>
            <p:cNvSpPr/>
            <p:nvPr/>
          </p:nvSpPr>
          <p:spPr>
            <a:xfrm flipV="true">
              <a:off x="6087739" y="375279"/>
              <a:ext cx="3375805" cy="824588"/>
            </a:xfrm>
            <a:prstGeom prst="line">
              <a:avLst/>
            </a:prstGeom>
            <a:ln cap="flat" w="1016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4719723" y="1199867"/>
              <a:ext cx="1368016" cy="2049496"/>
            </a:xfrm>
            <a:prstGeom prst="line">
              <a:avLst/>
            </a:prstGeom>
            <a:ln cap="flat" w="1016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3099798" y="3249363"/>
              <a:ext cx="1619925" cy="2292966"/>
            </a:xfrm>
            <a:prstGeom prst="line">
              <a:avLst/>
            </a:prstGeom>
            <a:ln cap="flat" w="1016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24477" y="5542329"/>
              <a:ext cx="3075321" cy="556997"/>
            </a:xfrm>
            <a:prstGeom prst="line">
              <a:avLst/>
            </a:prstGeom>
            <a:ln cap="flat" w="1016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</p:grpSp>
      <p:sp>
        <p:nvSpPr>
          <p:cNvPr name="AutoShape 16" id="16"/>
          <p:cNvSpPr/>
          <p:nvPr/>
        </p:nvSpPr>
        <p:spPr>
          <a:xfrm>
            <a:off x="11983223" y="3153276"/>
            <a:ext cx="849144" cy="374874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3235329" y="8066934"/>
            <a:ext cx="849144" cy="374874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arrow" len="sm" w="med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4065423" y="4018543"/>
            <a:ext cx="420835" cy="42083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9C94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980111" y="3933231"/>
            <a:ext cx="591459" cy="591459"/>
          </a:xfrm>
          <a:custGeom>
            <a:avLst/>
            <a:gdLst/>
            <a:ahLst/>
            <a:cxnLst/>
            <a:rect r="r" b="b" t="t" l="l"/>
            <a:pathLst>
              <a:path h="591459" w="591459">
                <a:moveTo>
                  <a:pt x="0" y="0"/>
                </a:moveTo>
                <a:lnTo>
                  <a:pt x="591459" y="0"/>
                </a:lnTo>
                <a:lnTo>
                  <a:pt x="591459" y="591459"/>
                </a:lnTo>
                <a:lnTo>
                  <a:pt x="0" y="5914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12994634" y="4228961"/>
            <a:ext cx="10707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2296139" y="4013674"/>
            <a:ext cx="66734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9B048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0.85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2290.9790" end="99081.989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6014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543163" y="7100209"/>
            <a:ext cx="1323528" cy="379551"/>
            <a:chOff x="0" y="0"/>
            <a:chExt cx="348583" cy="99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8583" cy="99964"/>
            </a:xfrm>
            <a:custGeom>
              <a:avLst/>
              <a:gdLst/>
              <a:ahLst/>
              <a:cxnLst/>
              <a:rect r="r" b="b" t="t" l="l"/>
              <a:pathLst>
                <a:path h="99964" w="348583">
                  <a:moveTo>
                    <a:pt x="0" y="0"/>
                  </a:moveTo>
                  <a:lnTo>
                    <a:pt x="348583" y="0"/>
                  </a:lnTo>
                  <a:lnTo>
                    <a:pt x="348583" y="99964"/>
                  </a:lnTo>
                  <a:lnTo>
                    <a:pt x="0" y="99964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48583" cy="119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43163" y="7100209"/>
            <a:ext cx="1323528" cy="379551"/>
            <a:chOff x="0" y="0"/>
            <a:chExt cx="348583" cy="999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8583" cy="99964"/>
            </a:xfrm>
            <a:custGeom>
              <a:avLst/>
              <a:gdLst/>
              <a:ahLst/>
              <a:cxnLst/>
              <a:rect r="r" b="b" t="t" l="l"/>
              <a:pathLst>
                <a:path h="99964" w="348583">
                  <a:moveTo>
                    <a:pt x="0" y="0"/>
                  </a:moveTo>
                  <a:lnTo>
                    <a:pt x="348583" y="0"/>
                  </a:lnTo>
                  <a:lnTo>
                    <a:pt x="348583" y="99964"/>
                  </a:lnTo>
                  <a:lnTo>
                    <a:pt x="0" y="99964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48583" cy="119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44647" y="7100209"/>
            <a:ext cx="1323528" cy="379551"/>
            <a:chOff x="0" y="0"/>
            <a:chExt cx="348583" cy="999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8583" cy="99964"/>
            </a:xfrm>
            <a:custGeom>
              <a:avLst/>
              <a:gdLst/>
              <a:ahLst/>
              <a:cxnLst/>
              <a:rect r="r" b="b" t="t" l="l"/>
              <a:pathLst>
                <a:path h="99964" w="348583">
                  <a:moveTo>
                    <a:pt x="0" y="0"/>
                  </a:moveTo>
                  <a:lnTo>
                    <a:pt x="348583" y="0"/>
                  </a:lnTo>
                  <a:lnTo>
                    <a:pt x="348583" y="99964"/>
                  </a:lnTo>
                  <a:lnTo>
                    <a:pt x="0" y="99964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48583" cy="119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44647" y="7095558"/>
            <a:ext cx="1323528" cy="379551"/>
            <a:chOff x="0" y="0"/>
            <a:chExt cx="348583" cy="999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8583" cy="99964"/>
            </a:xfrm>
            <a:custGeom>
              <a:avLst/>
              <a:gdLst/>
              <a:ahLst/>
              <a:cxnLst/>
              <a:rect r="r" b="b" t="t" l="l"/>
              <a:pathLst>
                <a:path h="99964" w="348583">
                  <a:moveTo>
                    <a:pt x="0" y="0"/>
                  </a:moveTo>
                  <a:lnTo>
                    <a:pt x="348583" y="0"/>
                  </a:lnTo>
                  <a:lnTo>
                    <a:pt x="348583" y="99964"/>
                  </a:lnTo>
                  <a:lnTo>
                    <a:pt x="0" y="99964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48583" cy="119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41650" y="7033643"/>
            <a:ext cx="15174689" cy="503380"/>
            <a:chOff x="0" y="0"/>
            <a:chExt cx="3996626" cy="1325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96626" cy="132578"/>
            </a:xfrm>
            <a:custGeom>
              <a:avLst/>
              <a:gdLst/>
              <a:ahLst/>
              <a:cxnLst/>
              <a:rect r="r" b="b" t="t" l="l"/>
              <a:pathLst>
                <a:path h="132578" w="3996626">
                  <a:moveTo>
                    <a:pt x="0" y="0"/>
                  </a:moveTo>
                  <a:lnTo>
                    <a:pt x="3996626" y="0"/>
                  </a:lnTo>
                  <a:lnTo>
                    <a:pt x="3996626" y="132578"/>
                  </a:lnTo>
                  <a:lnTo>
                    <a:pt x="0" y="132578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996626" cy="151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541650" y="8999833"/>
            <a:ext cx="15174689" cy="503380"/>
            <a:chOff x="0" y="0"/>
            <a:chExt cx="3996626" cy="1325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96626" cy="132578"/>
            </a:xfrm>
            <a:custGeom>
              <a:avLst/>
              <a:gdLst/>
              <a:ahLst/>
              <a:cxnLst/>
              <a:rect r="r" b="b" t="t" l="l"/>
              <a:pathLst>
                <a:path h="132578" w="3996626">
                  <a:moveTo>
                    <a:pt x="0" y="0"/>
                  </a:moveTo>
                  <a:lnTo>
                    <a:pt x="3996626" y="0"/>
                  </a:lnTo>
                  <a:lnTo>
                    <a:pt x="3996626" y="132578"/>
                  </a:lnTo>
                  <a:lnTo>
                    <a:pt x="0" y="132578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3996626" cy="151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25386.4670" end="39477.862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6014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362660" y="6236239"/>
            <a:ext cx="1723981" cy="397241"/>
            <a:chOff x="0" y="0"/>
            <a:chExt cx="454053" cy="104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053" cy="104623"/>
            </a:xfrm>
            <a:custGeom>
              <a:avLst/>
              <a:gdLst/>
              <a:ahLst/>
              <a:cxnLst/>
              <a:rect r="r" b="b" t="t" l="l"/>
              <a:pathLst>
                <a:path h="104623" w="454053">
                  <a:moveTo>
                    <a:pt x="0" y="0"/>
                  </a:moveTo>
                  <a:lnTo>
                    <a:pt x="454053" y="0"/>
                  </a:lnTo>
                  <a:lnTo>
                    <a:pt x="454053" y="104623"/>
                  </a:lnTo>
                  <a:lnTo>
                    <a:pt x="0" y="104623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4053" cy="123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93389" y="4687622"/>
            <a:ext cx="1616831" cy="1945858"/>
          </a:xfrm>
          <a:custGeom>
            <a:avLst/>
            <a:gdLst/>
            <a:ahLst/>
            <a:cxnLst/>
            <a:rect r="r" b="b" t="t" l="l"/>
            <a:pathLst>
              <a:path h="1945858" w="1616831">
                <a:moveTo>
                  <a:pt x="0" y="0"/>
                </a:moveTo>
                <a:lnTo>
                  <a:pt x="1616831" y="0"/>
                </a:lnTo>
                <a:lnTo>
                  <a:pt x="1616831" y="1945858"/>
                </a:lnTo>
                <a:lnTo>
                  <a:pt x="0" y="194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84154.1850" end="31113.78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60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95655.2770" end="19303.53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60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Supervised Learning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5590520" cy="61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Model learns from ‘known’ data (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labelled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6" y="3215889"/>
            <a:ext cx="15590520" cy="61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Makes predictions on unseen data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114280" y="4162359"/>
            <a:ext cx="4059439" cy="1592552"/>
            <a:chOff x="0" y="0"/>
            <a:chExt cx="5412586" cy="21234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7366" y="12700"/>
              <a:ext cx="5377898" cy="2098040"/>
            </a:xfrm>
            <a:custGeom>
              <a:avLst/>
              <a:gdLst/>
              <a:ahLst/>
              <a:cxnLst/>
              <a:rect r="r" b="b" t="t" l="l"/>
              <a:pathLst>
                <a:path h="2098040" w="5377898">
                  <a:moveTo>
                    <a:pt x="0" y="0"/>
                  </a:moveTo>
                  <a:lnTo>
                    <a:pt x="5377898" y="0"/>
                  </a:lnTo>
                  <a:lnTo>
                    <a:pt x="5377898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12618" cy="2123440"/>
            </a:xfrm>
            <a:custGeom>
              <a:avLst/>
              <a:gdLst/>
              <a:ahLst/>
              <a:cxnLst/>
              <a:rect r="r" b="b" t="t" l="l"/>
              <a:pathLst>
                <a:path h="2123440" w="5412618">
                  <a:moveTo>
                    <a:pt x="17366" y="0"/>
                  </a:moveTo>
                  <a:lnTo>
                    <a:pt x="5395264" y="0"/>
                  </a:lnTo>
                  <a:cubicBezTo>
                    <a:pt x="5404815" y="0"/>
                    <a:pt x="5412618" y="5715"/>
                    <a:pt x="5412618" y="12700"/>
                  </a:cubicBezTo>
                  <a:lnTo>
                    <a:pt x="5412618" y="2110740"/>
                  </a:lnTo>
                  <a:cubicBezTo>
                    <a:pt x="5412618" y="2117725"/>
                    <a:pt x="5404815" y="2123440"/>
                    <a:pt x="5395264" y="2123440"/>
                  </a:cubicBezTo>
                  <a:lnTo>
                    <a:pt x="17366" y="2123440"/>
                  </a:lnTo>
                  <a:cubicBezTo>
                    <a:pt x="78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7815" y="0"/>
                    <a:pt x="17366" y="0"/>
                  </a:cubicBezTo>
                  <a:moveTo>
                    <a:pt x="17366" y="25400"/>
                  </a:moveTo>
                  <a:lnTo>
                    <a:pt x="17366" y="12700"/>
                  </a:lnTo>
                  <a:lnTo>
                    <a:pt x="34732" y="12700"/>
                  </a:lnTo>
                  <a:lnTo>
                    <a:pt x="34732" y="2110740"/>
                  </a:lnTo>
                  <a:lnTo>
                    <a:pt x="17366" y="2110740"/>
                  </a:lnTo>
                  <a:lnTo>
                    <a:pt x="17366" y="2098040"/>
                  </a:lnTo>
                  <a:lnTo>
                    <a:pt x="5395264" y="2098040"/>
                  </a:lnTo>
                  <a:lnTo>
                    <a:pt x="5395264" y="2110740"/>
                  </a:lnTo>
                  <a:lnTo>
                    <a:pt x="5377898" y="2110740"/>
                  </a:lnTo>
                  <a:lnTo>
                    <a:pt x="5377898" y="12700"/>
                  </a:lnTo>
                  <a:lnTo>
                    <a:pt x="5395264" y="12700"/>
                  </a:lnTo>
                  <a:lnTo>
                    <a:pt x="5395264" y="25400"/>
                  </a:lnTo>
                  <a:lnTo>
                    <a:pt x="17366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412586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Supervised Learning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5781368" y="5745414"/>
            <a:ext cx="3362632" cy="1520592"/>
          </a:xfrm>
          <a:prstGeom prst="line">
            <a:avLst/>
          </a:prstGeom>
          <a:ln cap="rnd" w="38100">
            <a:solidFill>
              <a:srgbClr val="89C94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9144000" y="5745414"/>
            <a:ext cx="3362636" cy="1520590"/>
          </a:xfrm>
          <a:prstGeom prst="line">
            <a:avLst/>
          </a:prstGeom>
          <a:ln cap="rnd" w="38100">
            <a:solidFill>
              <a:srgbClr val="89C94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9931557" y="6027083"/>
            <a:ext cx="1787518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Categorical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62182" y="6027083"/>
            <a:ext cx="2001005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Continuous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297004" y="7266006"/>
            <a:ext cx="2968728" cy="1592552"/>
            <a:chOff x="0" y="0"/>
            <a:chExt cx="3958304" cy="21234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3932936" cy="2098040"/>
            </a:xfrm>
            <a:custGeom>
              <a:avLst/>
              <a:gdLst/>
              <a:ahLst/>
              <a:cxnLst/>
              <a:rect r="r" b="b" t="t" l="l"/>
              <a:pathLst>
                <a:path h="2098040" w="3932936">
                  <a:moveTo>
                    <a:pt x="0" y="0"/>
                  </a:moveTo>
                  <a:lnTo>
                    <a:pt x="3932936" y="0"/>
                  </a:lnTo>
                  <a:lnTo>
                    <a:pt x="3932936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58336" cy="2123440"/>
            </a:xfrm>
            <a:custGeom>
              <a:avLst/>
              <a:gdLst/>
              <a:ahLst/>
              <a:cxnLst/>
              <a:rect r="r" b="b" t="t" l="l"/>
              <a:pathLst>
                <a:path h="2123440" w="3958336">
                  <a:moveTo>
                    <a:pt x="12700" y="0"/>
                  </a:moveTo>
                  <a:lnTo>
                    <a:pt x="3945636" y="0"/>
                  </a:lnTo>
                  <a:cubicBezTo>
                    <a:pt x="3952621" y="0"/>
                    <a:pt x="3958336" y="5715"/>
                    <a:pt x="3958336" y="12700"/>
                  </a:cubicBezTo>
                  <a:lnTo>
                    <a:pt x="3958336" y="2110740"/>
                  </a:lnTo>
                  <a:cubicBezTo>
                    <a:pt x="3958336" y="2117725"/>
                    <a:pt x="3952621" y="2123440"/>
                    <a:pt x="3945636" y="2123440"/>
                  </a:cubicBezTo>
                  <a:lnTo>
                    <a:pt x="12700" y="2123440"/>
                  </a:lnTo>
                  <a:cubicBezTo>
                    <a:pt x="57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110740"/>
                  </a:lnTo>
                  <a:lnTo>
                    <a:pt x="12700" y="2110740"/>
                  </a:lnTo>
                  <a:lnTo>
                    <a:pt x="12700" y="2098040"/>
                  </a:lnTo>
                  <a:lnTo>
                    <a:pt x="3945636" y="2098040"/>
                  </a:lnTo>
                  <a:lnTo>
                    <a:pt x="3945636" y="2110740"/>
                  </a:lnTo>
                  <a:lnTo>
                    <a:pt x="3932936" y="2110740"/>
                  </a:lnTo>
                  <a:lnTo>
                    <a:pt x="3932936" y="12700"/>
                  </a:lnTo>
                  <a:lnTo>
                    <a:pt x="3945636" y="12700"/>
                  </a:lnTo>
                  <a:lnTo>
                    <a:pt x="39456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3958304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Regression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022271" y="7266004"/>
            <a:ext cx="2968728" cy="1592552"/>
            <a:chOff x="0" y="0"/>
            <a:chExt cx="3958304" cy="21234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3932936" cy="2098040"/>
            </a:xfrm>
            <a:custGeom>
              <a:avLst/>
              <a:gdLst/>
              <a:ahLst/>
              <a:cxnLst/>
              <a:rect r="r" b="b" t="t" l="l"/>
              <a:pathLst>
                <a:path h="2098040" w="3932936">
                  <a:moveTo>
                    <a:pt x="0" y="0"/>
                  </a:moveTo>
                  <a:lnTo>
                    <a:pt x="3932936" y="0"/>
                  </a:lnTo>
                  <a:lnTo>
                    <a:pt x="3932936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58336" cy="2123440"/>
            </a:xfrm>
            <a:custGeom>
              <a:avLst/>
              <a:gdLst/>
              <a:ahLst/>
              <a:cxnLst/>
              <a:rect r="r" b="b" t="t" l="l"/>
              <a:pathLst>
                <a:path h="2123440" w="3958336">
                  <a:moveTo>
                    <a:pt x="12700" y="0"/>
                  </a:moveTo>
                  <a:lnTo>
                    <a:pt x="3945636" y="0"/>
                  </a:lnTo>
                  <a:cubicBezTo>
                    <a:pt x="3952621" y="0"/>
                    <a:pt x="3958336" y="5715"/>
                    <a:pt x="3958336" y="12700"/>
                  </a:cubicBezTo>
                  <a:lnTo>
                    <a:pt x="3958336" y="2110740"/>
                  </a:lnTo>
                  <a:cubicBezTo>
                    <a:pt x="3958336" y="2117725"/>
                    <a:pt x="3952621" y="2123440"/>
                    <a:pt x="3945636" y="2123440"/>
                  </a:cubicBezTo>
                  <a:lnTo>
                    <a:pt x="12700" y="2123440"/>
                  </a:lnTo>
                  <a:cubicBezTo>
                    <a:pt x="57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110740"/>
                  </a:lnTo>
                  <a:lnTo>
                    <a:pt x="12700" y="2110740"/>
                  </a:lnTo>
                  <a:lnTo>
                    <a:pt x="12700" y="2098040"/>
                  </a:lnTo>
                  <a:lnTo>
                    <a:pt x="3945636" y="2098040"/>
                  </a:lnTo>
                  <a:lnTo>
                    <a:pt x="3945636" y="2110740"/>
                  </a:lnTo>
                  <a:lnTo>
                    <a:pt x="3932936" y="2110740"/>
                  </a:lnTo>
                  <a:lnTo>
                    <a:pt x="3932936" y="12700"/>
                  </a:lnTo>
                  <a:lnTo>
                    <a:pt x="3945636" y="12700"/>
                  </a:lnTo>
                  <a:lnTo>
                    <a:pt x="39456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3958304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Classification</a:t>
              </a:r>
            </a:p>
          </p:txBody>
        </p:sp>
      </p:grpSp>
    </p:spTree>
  </p:cSld>
  <p:clrMapOvr>
    <a:masterClrMapping/>
  </p:clrMapOvr>
  <p:transition spd="med">
    <p:circl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4682.9300" end="16657.09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60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7209.5390" end="14213.619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60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11721.3610" end="6644.272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60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15722.3610" end="1135.69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60145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5597152" y="7230904"/>
            <a:ext cx="3397251" cy="0"/>
          </a:xfrm>
          <a:prstGeom prst="line">
            <a:avLst/>
          </a:prstGeom>
          <a:ln cap="flat" w="762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1230.939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60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1230.939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60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3395688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Support Vector Machines (SVMs)</a:t>
            </a:r>
          </a:p>
        </p:txBody>
      </p:sp>
      <p:sp>
        <p:nvSpPr>
          <p:cNvPr name="AutoShape 4" id="4"/>
          <p:cNvSpPr/>
          <p:nvPr/>
        </p:nvSpPr>
        <p:spPr>
          <a:xfrm>
            <a:off x="5907405" y="9089690"/>
            <a:ext cx="6492240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5907405" y="3481010"/>
            <a:ext cx="19050" cy="560868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0">
            <a:off x="6149812" y="6013098"/>
            <a:ext cx="3275932" cy="2806798"/>
            <a:chOff x="0" y="0"/>
            <a:chExt cx="4367910" cy="3742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75659" y="2462455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97476" y="2991079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46157" y="2086795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94838" y="1036581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97476" y="1335476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19348" y="2163560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616591" y="1787900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616591" y="1792265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616591" y="1786843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68029" y="0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68029" y="0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886941" y="0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726306" y="4499418"/>
            <a:ext cx="3127175" cy="2523119"/>
            <a:chOff x="0" y="0"/>
            <a:chExt cx="4169567" cy="33641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57106" y="2612839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8204" y="1340820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2086795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804634" y="965161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650315" y="493048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456983" y="2140727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418248" y="1765067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980440" y="0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980440" y="0"/>
              <a:ext cx="751319" cy="751319"/>
            </a:xfrm>
            <a:custGeom>
              <a:avLst/>
              <a:gdLst/>
              <a:ahLst/>
              <a:cxnLst/>
              <a:rect r="r" b="b" t="t" l="l"/>
              <a:pathLst>
                <a:path h="751319" w="751319">
                  <a:moveTo>
                    <a:pt x="0" y="0"/>
                  </a:moveTo>
                  <a:lnTo>
                    <a:pt x="751319" y="0"/>
                  </a:lnTo>
                  <a:lnTo>
                    <a:pt x="751319" y="751319"/>
                  </a:lnTo>
                  <a:lnTo>
                    <a:pt x="0" y="7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36288" y="3397356"/>
            <a:ext cx="3070897" cy="2885054"/>
            <a:chOff x="0" y="0"/>
            <a:chExt cx="4094530" cy="384673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143616" y="1984383"/>
              <a:ext cx="820762" cy="718167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43616" y="1984383"/>
              <a:ext cx="820762" cy="718167"/>
              <a:chOff x="0" y="0"/>
              <a:chExt cx="812800" cy="7112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43616" y="1969592"/>
              <a:ext cx="820762" cy="718167"/>
              <a:chOff x="0" y="0"/>
              <a:chExt cx="812800" cy="7112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659541"/>
              <a:ext cx="820762" cy="718167"/>
              <a:chOff x="0" y="0"/>
              <a:chExt cx="812800" cy="7112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93262" y="1377708"/>
              <a:ext cx="820762" cy="718167"/>
              <a:chOff x="0" y="0"/>
              <a:chExt cx="812800" cy="7112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902924" y="2092069"/>
              <a:ext cx="820762" cy="718167"/>
              <a:chOff x="0" y="0"/>
              <a:chExt cx="812800" cy="7112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2313305" y="3128572"/>
              <a:ext cx="820762" cy="718167"/>
              <a:chOff x="0" y="0"/>
              <a:chExt cx="812800" cy="7112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582881" y="0"/>
              <a:ext cx="820762" cy="718167"/>
              <a:chOff x="0" y="0"/>
              <a:chExt cx="812800" cy="7112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675802" y="659541"/>
              <a:ext cx="820762" cy="718167"/>
              <a:chOff x="0" y="0"/>
              <a:chExt cx="812800" cy="7112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3273767" y="2257469"/>
              <a:ext cx="820762" cy="718167"/>
              <a:chOff x="0" y="0"/>
              <a:chExt cx="812800" cy="7112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2453005" y="1266216"/>
              <a:ext cx="820762" cy="718167"/>
              <a:chOff x="0" y="0"/>
              <a:chExt cx="812800" cy="7112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2496564" y="111452"/>
              <a:ext cx="820762" cy="718167"/>
              <a:chOff x="0" y="0"/>
              <a:chExt cx="812800" cy="7112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</p:grpSp>
      <p:grpSp>
        <p:nvGrpSpPr>
          <p:cNvPr name="Group 67" id="67"/>
          <p:cNvGrpSpPr/>
          <p:nvPr/>
        </p:nvGrpSpPr>
        <p:grpSpPr>
          <a:xfrm rot="0">
            <a:off x="6502190" y="3165787"/>
            <a:ext cx="6353488" cy="5488749"/>
            <a:chOff x="0" y="0"/>
            <a:chExt cx="8471318" cy="7318333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544098" y="5093380"/>
              <a:ext cx="820762" cy="718167"/>
              <a:chOff x="0" y="0"/>
              <a:chExt cx="812800" cy="7112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3347312" y="6157191"/>
              <a:ext cx="820762" cy="718167"/>
              <a:chOff x="0" y="0"/>
              <a:chExt cx="812800" cy="7112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1499212" y="1026926"/>
              <a:ext cx="820762" cy="718167"/>
              <a:chOff x="0" y="0"/>
              <a:chExt cx="812800" cy="7112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4640022" y="718167"/>
              <a:ext cx="820762" cy="718167"/>
              <a:chOff x="0" y="0"/>
              <a:chExt cx="812800" cy="7112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0" y="3864970"/>
              <a:ext cx="820762" cy="718167"/>
              <a:chOff x="0" y="0"/>
              <a:chExt cx="812800" cy="7112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5894317" y="1775843"/>
              <a:ext cx="820762" cy="718167"/>
              <a:chOff x="0" y="0"/>
              <a:chExt cx="812800" cy="7112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6136243" y="5325668"/>
              <a:ext cx="820762" cy="718167"/>
              <a:chOff x="0" y="0"/>
              <a:chExt cx="812800" cy="7112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1461708" y="0"/>
              <a:ext cx="820762" cy="718167"/>
              <a:chOff x="0" y="0"/>
              <a:chExt cx="812800" cy="7112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5015681" y="6528616"/>
              <a:ext cx="820762" cy="718167"/>
              <a:chOff x="0" y="0"/>
              <a:chExt cx="812800" cy="7112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3167493" y="455043"/>
              <a:ext cx="820762" cy="718167"/>
              <a:chOff x="0" y="0"/>
              <a:chExt cx="812800" cy="7112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180516" y="2590836"/>
              <a:ext cx="820762" cy="718167"/>
              <a:chOff x="0" y="0"/>
              <a:chExt cx="812800" cy="711200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6398622" y="3898122"/>
              <a:ext cx="820762" cy="718167"/>
              <a:chOff x="0" y="0"/>
              <a:chExt cx="812800" cy="711200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6894601" y="2527162"/>
              <a:ext cx="820762" cy="718167"/>
              <a:chOff x="0" y="0"/>
              <a:chExt cx="812800" cy="7112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6277576" y="718167"/>
              <a:ext cx="820762" cy="718167"/>
              <a:chOff x="0" y="0"/>
              <a:chExt cx="812800" cy="71120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7650555" y="4532945"/>
              <a:ext cx="820762" cy="718167"/>
              <a:chOff x="0" y="0"/>
              <a:chExt cx="812800" cy="711200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1916336" y="5712207"/>
              <a:ext cx="820762" cy="718167"/>
              <a:chOff x="0" y="0"/>
              <a:chExt cx="812800" cy="711200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4988069" y="5478870"/>
              <a:ext cx="820762" cy="718167"/>
              <a:chOff x="0" y="0"/>
              <a:chExt cx="812800" cy="711200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380024" y="1348862"/>
              <a:ext cx="820762" cy="718167"/>
              <a:chOff x="0" y="0"/>
              <a:chExt cx="812800" cy="711200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1343999" y="6600166"/>
              <a:ext cx="820762" cy="718167"/>
              <a:chOff x="0" y="0"/>
              <a:chExt cx="812800" cy="711200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</p:grpSp>
      <p:grpSp>
        <p:nvGrpSpPr>
          <p:cNvPr name="Group 125" id="125"/>
          <p:cNvGrpSpPr/>
          <p:nvPr/>
        </p:nvGrpSpPr>
        <p:grpSpPr>
          <a:xfrm rot="0">
            <a:off x="503286" y="2662517"/>
            <a:ext cx="4842144" cy="2480983"/>
            <a:chOff x="0" y="0"/>
            <a:chExt cx="6456192" cy="3307978"/>
          </a:xfrm>
        </p:grpSpPr>
        <p:grpSp>
          <p:nvGrpSpPr>
            <p:cNvPr name="Group 126" id="126"/>
            <p:cNvGrpSpPr/>
            <p:nvPr/>
          </p:nvGrpSpPr>
          <p:grpSpPr>
            <a:xfrm rot="0">
              <a:off x="1848052" y="0"/>
              <a:ext cx="2706561" cy="721768"/>
              <a:chOff x="0" y="0"/>
              <a:chExt cx="1571585" cy="419100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1571585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1571585">
                    <a:moveTo>
                      <a:pt x="72470" y="0"/>
                    </a:moveTo>
                    <a:lnTo>
                      <a:pt x="1499115" y="0"/>
                    </a:lnTo>
                    <a:cubicBezTo>
                      <a:pt x="1539139" y="0"/>
                      <a:pt x="1571585" y="32446"/>
                      <a:pt x="1571585" y="72470"/>
                    </a:cubicBezTo>
                    <a:lnTo>
                      <a:pt x="1571585" y="346630"/>
                    </a:lnTo>
                    <a:cubicBezTo>
                      <a:pt x="1571585" y="386654"/>
                      <a:pt x="1539139" y="419100"/>
                      <a:pt x="1499115" y="419100"/>
                    </a:cubicBezTo>
                    <a:lnTo>
                      <a:pt x="72470" y="419100"/>
                    </a:lnTo>
                    <a:cubicBezTo>
                      <a:pt x="32446" y="419100"/>
                      <a:pt x="0" y="386654"/>
                      <a:pt x="0" y="346630"/>
                    </a:cubicBezTo>
                    <a:lnTo>
                      <a:pt x="0" y="72470"/>
                    </a:lnTo>
                    <a:cubicBezTo>
                      <a:pt x="0" y="32446"/>
                      <a:pt x="32446" y="0"/>
                      <a:pt x="72470" y="0"/>
                    </a:cubicBez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0" y="-19050"/>
                <a:ext cx="1571585" cy="438150"/>
              </a:xfrm>
              <a:prstGeom prst="rect">
                <a:avLst/>
              </a:prstGeom>
            </p:spPr>
            <p:txBody>
              <a:bodyPr anchor="ctr" rtlCol="false" tIns="36717" lIns="36717" bIns="36717" rIns="36717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405145" y="1555226"/>
              <a:ext cx="1755428" cy="468126"/>
              <a:chOff x="0" y="0"/>
              <a:chExt cx="1571585" cy="419100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1571585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1571585">
                    <a:moveTo>
                      <a:pt x="111736" y="0"/>
                    </a:moveTo>
                    <a:lnTo>
                      <a:pt x="1459849" y="0"/>
                    </a:lnTo>
                    <a:cubicBezTo>
                      <a:pt x="1521559" y="0"/>
                      <a:pt x="1571585" y="50026"/>
                      <a:pt x="1571585" y="111736"/>
                    </a:cubicBezTo>
                    <a:lnTo>
                      <a:pt x="1571585" y="307364"/>
                    </a:lnTo>
                    <a:cubicBezTo>
                      <a:pt x="1571585" y="369074"/>
                      <a:pt x="1521559" y="419100"/>
                      <a:pt x="1459849" y="419100"/>
                    </a:cubicBezTo>
                    <a:lnTo>
                      <a:pt x="111736" y="419100"/>
                    </a:lnTo>
                    <a:cubicBezTo>
                      <a:pt x="50026" y="419100"/>
                      <a:pt x="0" y="369074"/>
                      <a:pt x="0" y="307364"/>
                    </a:cubicBezTo>
                    <a:lnTo>
                      <a:pt x="0" y="111736"/>
                    </a:lnTo>
                    <a:cubicBezTo>
                      <a:pt x="0" y="50026"/>
                      <a:pt x="50026" y="0"/>
                      <a:pt x="111736" y="0"/>
                    </a:cubicBez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0" y="-19050"/>
                <a:ext cx="1571585" cy="438150"/>
              </a:xfrm>
              <a:prstGeom prst="rect">
                <a:avLst/>
              </a:prstGeom>
            </p:spPr>
            <p:txBody>
              <a:bodyPr anchor="ctr" rtlCol="false" tIns="23814" lIns="23814" bIns="23814" rIns="23814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sp>
          <p:nvSpPr>
            <p:cNvPr name="Freeform 132" id="132"/>
            <p:cNvSpPr/>
            <p:nvPr/>
          </p:nvSpPr>
          <p:spPr>
            <a:xfrm flipH="false" flipV="false" rot="0">
              <a:off x="0" y="2497687"/>
              <a:ext cx="810290" cy="810290"/>
            </a:xfrm>
            <a:custGeom>
              <a:avLst/>
              <a:gdLst/>
              <a:ahLst/>
              <a:cxnLst/>
              <a:rect r="r" b="b" t="t" l="l"/>
              <a:pathLst>
                <a:path h="810290" w="810290">
                  <a:moveTo>
                    <a:pt x="0" y="0"/>
                  </a:moveTo>
                  <a:lnTo>
                    <a:pt x="810290" y="0"/>
                  </a:lnTo>
                  <a:lnTo>
                    <a:pt x="810290" y="810291"/>
                  </a:lnTo>
                  <a:lnTo>
                    <a:pt x="0" y="81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3" id="133"/>
            <p:cNvSpPr/>
            <p:nvPr/>
          </p:nvSpPr>
          <p:spPr>
            <a:xfrm flipH="false" flipV="false" rot="0">
              <a:off x="1755428" y="2495080"/>
              <a:ext cx="810290" cy="810290"/>
            </a:xfrm>
            <a:custGeom>
              <a:avLst/>
              <a:gdLst/>
              <a:ahLst/>
              <a:cxnLst/>
              <a:rect r="r" b="b" t="t" l="l"/>
              <a:pathLst>
                <a:path h="810290" w="810290">
                  <a:moveTo>
                    <a:pt x="0" y="0"/>
                  </a:moveTo>
                  <a:lnTo>
                    <a:pt x="810290" y="0"/>
                  </a:lnTo>
                  <a:lnTo>
                    <a:pt x="810290" y="810291"/>
                  </a:lnTo>
                  <a:lnTo>
                    <a:pt x="0" y="81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4" id="134"/>
            <p:cNvGrpSpPr/>
            <p:nvPr/>
          </p:nvGrpSpPr>
          <p:grpSpPr>
            <a:xfrm rot="0">
              <a:off x="4295619" y="1552618"/>
              <a:ext cx="1755428" cy="468126"/>
              <a:chOff x="0" y="0"/>
              <a:chExt cx="1571585" cy="419100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1571585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1571585">
                    <a:moveTo>
                      <a:pt x="111736" y="0"/>
                    </a:moveTo>
                    <a:lnTo>
                      <a:pt x="1459849" y="0"/>
                    </a:lnTo>
                    <a:cubicBezTo>
                      <a:pt x="1521559" y="0"/>
                      <a:pt x="1571585" y="50026"/>
                      <a:pt x="1571585" y="111736"/>
                    </a:cubicBezTo>
                    <a:lnTo>
                      <a:pt x="1571585" y="307364"/>
                    </a:lnTo>
                    <a:cubicBezTo>
                      <a:pt x="1571585" y="369074"/>
                      <a:pt x="1521559" y="419100"/>
                      <a:pt x="1459849" y="419100"/>
                    </a:cubicBezTo>
                    <a:lnTo>
                      <a:pt x="111736" y="419100"/>
                    </a:lnTo>
                    <a:cubicBezTo>
                      <a:pt x="50026" y="419100"/>
                      <a:pt x="0" y="369074"/>
                      <a:pt x="0" y="307364"/>
                    </a:cubicBezTo>
                    <a:lnTo>
                      <a:pt x="0" y="111736"/>
                    </a:lnTo>
                    <a:cubicBezTo>
                      <a:pt x="0" y="50026"/>
                      <a:pt x="50026" y="0"/>
                      <a:pt x="111736" y="0"/>
                    </a:cubicBez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19050"/>
                <a:ext cx="1571585" cy="438150"/>
              </a:xfrm>
              <a:prstGeom prst="rect">
                <a:avLst/>
              </a:prstGeom>
            </p:spPr>
            <p:txBody>
              <a:bodyPr anchor="ctr" rtlCol="false" tIns="23814" lIns="23814" bIns="23814" rIns="23814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sp>
          <p:nvSpPr>
            <p:cNvPr name="Freeform 137" id="137"/>
            <p:cNvSpPr/>
            <p:nvPr/>
          </p:nvSpPr>
          <p:spPr>
            <a:xfrm flipH="false" flipV="false" rot="0">
              <a:off x="3890473" y="2495080"/>
              <a:ext cx="810290" cy="810290"/>
            </a:xfrm>
            <a:custGeom>
              <a:avLst/>
              <a:gdLst/>
              <a:ahLst/>
              <a:cxnLst/>
              <a:rect r="r" b="b" t="t" l="l"/>
              <a:pathLst>
                <a:path h="810290" w="810290">
                  <a:moveTo>
                    <a:pt x="0" y="0"/>
                  </a:moveTo>
                  <a:lnTo>
                    <a:pt x="810291" y="0"/>
                  </a:lnTo>
                  <a:lnTo>
                    <a:pt x="810291" y="810291"/>
                  </a:lnTo>
                  <a:lnTo>
                    <a:pt x="0" y="81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8" id="138"/>
            <p:cNvSpPr/>
            <p:nvPr/>
          </p:nvSpPr>
          <p:spPr>
            <a:xfrm flipH="false" flipV="false" rot="0">
              <a:off x="5645901" y="2495080"/>
              <a:ext cx="810290" cy="810290"/>
            </a:xfrm>
            <a:custGeom>
              <a:avLst/>
              <a:gdLst/>
              <a:ahLst/>
              <a:cxnLst/>
              <a:rect r="r" b="b" t="t" l="l"/>
              <a:pathLst>
                <a:path h="810290" w="810290">
                  <a:moveTo>
                    <a:pt x="0" y="0"/>
                  </a:moveTo>
                  <a:lnTo>
                    <a:pt x="810291" y="0"/>
                  </a:lnTo>
                  <a:lnTo>
                    <a:pt x="810291" y="810291"/>
                  </a:lnTo>
                  <a:lnTo>
                    <a:pt x="0" y="81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39" id="139"/>
            <p:cNvSpPr/>
            <p:nvPr/>
          </p:nvSpPr>
          <p:spPr>
            <a:xfrm flipH="true">
              <a:off x="1282859" y="721768"/>
              <a:ext cx="1918473" cy="833458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0" id="140"/>
            <p:cNvSpPr/>
            <p:nvPr/>
          </p:nvSpPr>
          <p:spPr>
            <a:xfrm>
              <a:off x="3201332" y="721768"/>
              <a:ext cx="1972001" cy="830851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1" id="141"/>
            <p:cNvSpPr/>
            <p:nvPr/>
          </p:nvSpPr>
          <p:spPr>
            <a:xfrm flipH="true">
              <a:off x="405145" y="2023352"/>
              <a:ext cx="877714" cy="474336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2" id="142"/>
            <p:cNvSpPr/>
            <p:nvPr/>
          </p:nvSpPr>
          <p:spPr>
            <a:xfrm>
              <a:off x="1282859" y="2023352"/>
              <a:ext cx="877714" cy="471729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3" id="143"/>
            <p:cNvSpPr/>
            <p:nvPr/>
          </p:nvSpPr>
          <p:spPr>
            <a:xfrm flipH="true">
              <a:off x="4295619" y="2020744"/>
              <a:ext cx="877714" cy="474336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4" id="144"/>
            <p:cNvSpPr/>
            <p:nvPr/>
          </p:nvSpPr>
          <p:spPr>
            <a:xfrm>
              <a:off x="5173333" y="2020744"/>
              <a:ext cx="877714" cy="474336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145" id="145"/>
          <p:cNvSpPr/>
          <p:nvPr/>
        </p:nvSpPr>
        <p:spPr>
          <a:xfrm flipH="false" flipV="false" rot="0">
            <a:off x="12746859" y="2631016"/>
            <a:ext cx="4971140" cy="3312022"/>
          </a:xfrm>
          <a:custGeom>
            <a:avLst/>
            <a:gdLst/>
            <a:ahLst/>
            <a:cxnLst/>
            <a:rect r="r" b="b" t="t" l="l"/>
            <a:pathLst>
              <a:path h="3312022" w="4971140">
                <a:moveTo>
                  <a:pt x="0" y="0"/>
                </a:moveTo>
                <a:lnTo>
                  <a:pt x="4971140" y="0"/>
                </a:lnTo>
                <a:lnTo>
                  <a:pt x="4971140" y="3312022"/>
                </a:lnTo>
                <a:lnTo>
                  <a:pt x="0" y="33120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46" id="146"/>
          <p:cNvSpPr/>
          <p:nvPr/>
        </p:nvSpPr>
        <p:spPr>
          <a:xfrm>
            <a:off x="7019506" y="3786296"/>
            <a:ext cx="4248988" cy="4933504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47" id="147"/>
          <p:cNvSpPr/>
          <p:nvPr/>
        </p:nvSpPr>
        <p:spPr>
          <a:xfrm>
            <a:off x="6734636" y="5344941"/>
            <a:ext cx="6193556" cy="2008289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48" id="148"/>
          <p:cNvSpPr/>
          <p:nvPr/>
        </p:nvSpPr>
        <p:spPr>
          <a:xfrm>
            <a:off x="8669136" y="2481152"/>
            <a:ext cx="1006879" cy="6432694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49" id="149"/>
          <p:cNvSpPr/>
          <p:nvPr/>
        </p:nvSpPr>
        <p:spPr>
          <a:xfrm>
            <a:off x="6965704" y="4045694"/>
            <a:ext cx="4572795" cy="4634966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50" id="150"/>
          <p:cNvSpPr/>
          <p:nvPr/>
        </p:nvSpPr>
        <p:spPr>
          <a:xfrm>
            <a:off x="6961032" y="4039639"/>
            <a:ext cx="4572795" cy="4634966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51" id="151"/>
          <p:cNvSpPr/>
          <p:nvPr/>
        </p:nvSpPr>
        <p:spPr>
          <a:xfrm>
            <a:off x="6945363" y="4019571"/>
            <a:ext cx="4572795" cy="4634966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52" id="152"/>
          <p:cNvSpPr/>
          <p:nvPr/>
        </p:nvSpPr>
        <p:spPr>
          <a:xfrm>
            <a:off x="6946228" y="4009027"/>
            <a:ext cx="4572795" cy="4634966"/>
          </a:xfrm>
          <a:prstGeom prst="line">
            <a:avLst/>
          </a:prstGeom>
          <a:ln cap="flat" w="76200">
            <a:solidFill>
              <a:srgbClr val="FF3131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53" id="153"/>
          <p:cNvSpPr/>
          <p:nvPr/>
        </p:nvSpPr>
        <p:spPr>
          <a:xfrm flipH="true">
            <a:off x="8863126" y="2443193"/>
            <a:ext cx="538322" cy="6488726"/>
          </a:xfrm>
          <a:prstGeom prst="line">
            <a:avLst/>
          </a:prstGeom>
          <a:ln cap="flat" w="76200">
            <a:solidFill>
              <a:srgbClr val="FF3131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54" id="154"/>
          <p:cNvSpPr/>
          <p:nvPr/>
        </p:nvSpPr>
        <p:spPr>
          <a:xfrm flipH="true">
            <a:off x="7107826" y="3534501"/>
            <a:ext cx="4687920" cy="4518492"/>
          </a:xfrm>
          <a:prstGeom prst="line">
            <a:avLst/>
          </a:prstGeom>
          <a:ln cap="flat" w="76200">
            <a:solidFill>
              <a:srgbClr val="FF3131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55" id="155"/>
          <p:cNvSpPr/>
          <p:nvPr/>
        </p:nvSpPr>
        <p:spPr>
          <a:xfrm>
            <a:off x="7846762" y="3409799"/>
            <a:ext cx="3994886" cy="4631238"/>
          </a:xfrm>
          <a:prstGeom prst="line">
            <a:avLst/>
          </a:prstGeom>
          <a:ln cap="flat" w="5715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6" id="156"/>
          <p:cNvSpPr/>
          <p:nvPr/>
        </p:nvSpPr>
        <p:spPr>
          <a:xfrm>
            <a:off x="6716298" y="5884278"/>
            <a:ext cx="5819408" cy="1882011"/>
          </a:xfrm>
          <a:prstGeom prst="line">
            <a:avLst/>
          </a:prstGeom>
          <a:ln cap="flat" w="5715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7" id="157"/>
          <p:cNvSpPr/>
          <p:nvPr/>
        </p:nvSpPr>
        <p:spPr>
          <a:xfrm>
            <a:off x="8384686" y="2556400"/>
            <a:ext cx="999688" cy="6238704"/>
          </a:xfrm>
          <a:prstGeom prst="line">
            <a:avLst/>
          </a:prstGeom>
          <a:ln cap="flat" w="5715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8" id="158"/>
          <p:cNvSpPr/>
          <p:nvPr/>
        </p:nvSpPr>
        <p:spPr>
          <a:xfrm>
            <a:off x="6319174" y="4671411"/>
            <a:ext cx="4298840" cy="4350570"/>
          </a:xfrm>
          <a:prstGeom prst="line">
            <a:avLst/>
          </a:prstGeom>
          <a:ln cap="flat" w="5715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9" id="159"/>
          <p:cNvSpPr/>
          <p:nvPr/>
        </p:nvSpPr>
        <p:spPr>
          <a:xfrm>
            <a:off x="7402780" y="4952797"/>
            <a:ext cx="5819408" cy="1882011"/>
          </a:xfrm>
          <a:prstGeom prst="line">
            <a:avLst/>
          </a:prstGeom>
          <a:ln cap="flat" w="5715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0" id="160"/>
          <p:cNvSpPr/>
          <p:nvPr/>
        </p:nvSpPr>
        <p:spPr>
          <a:xfrm>
            <a:off x="8958155" y="2440043"/>
            <a:ext cx="999688" cy="6312520"/>
          </a:xfrm>
          <a:prstGeom prst="line">
            <a:avLst/>
          </a:prstGeom>
          <a:ln cap="flat" w="5715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1" id="161"/>
          <p:cNvSpPr/>
          <p:nvPr/>
        </p:nvSpPr>
        <p:spPr>
          <a:xfrm>
            <a:off x="6420877" y="4287027"/>
            <a:ext cx="3994886" cy="4631238"/>
          </a:xfrm>
          <a:prstGeom prst="line">
            <a:avLst/>
          </a:prstGeom>
          <a:ln cap="flat" w="5715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2" id="162"/>
          <p:cNvSpPr/>
          <p:nvPr/>
        </p:nvSpPr>
        <p:spPr>
          <a:xfrm>
            <a:off x="7631886" y="3453470"/>
            <a:ext cx="4298840" cy="4350570"/>
          </a:xfrm>
          <a:prstGeom prst="line">
            <a:avLst/>
          </a:prstGeom>
          <a:ln cap="flat" w="5715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3" id="163"/>
          <p:cNvSpPr/>
          <p:nvPr/>
        </p:nvSpPr>
        <p:spPr>
          <a:xfrm flipV="true">
            <a:off x="13103049" y="6864969"/>
            <a:ext cx="248991" cy="564381"/>
          </a:xfrm>
          <a:prstGeom prst="line">
            <a:avLst/>
          </a:prstGeom>
          <a:ln cap="flat" w="38100">
            <a:solidFill>
              <a:srgbClr val="00533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64" id="164"/>
          <p:cNvSpPr/>
          <p:nvPr/>
        </p:nvSpPr>
        <p:spPr>
          <a:xfrm flipV="true">
            <a:off x="8342616" y="2424870"/>
            <a:ext cx="326520" cy="74464"/>
          </a:xfrm>
          <a:prstGeom prst="line">
            <a:avLst/>
          </a:prstGeom>
          <a:ln cap="flat" w="38100">
            <a:solidFill>
              <a:srgbClr val="00533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65" id="165"/>
          <p:cNvSpPr/>
          <p:nvPr/>
        </p:nvSpPr>
        <p:spPr>
          <a:xfrm flipV="true">
            <a:off x="6323410" y="4045694"/>
            <a:ext cx="642295" cy="607144"/>
          </a:xfrm>
          <a:prstGeom prst="line">
            <a:avLst/>
          </a:prstGeom>
          <a:ln cap="flat" w="38100">
            <a:solidFill>
              <a:srgbClr val="00533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66" id="166"/>
          <p:cNvSpPr/>
          <p:nvPr/>
        </p:nvSpPr>
        <p:spPr>
          <a:xfrm flipV="true">
            <a:off x="12855678" y="7424186"/>
            <a:ext cx="248991" cy="564381"/>
          </a:xfrm>
          <a:prstGeom prst="line">
            <a:avLst/>
          </a:prstGeom>
          <a:ln cap="flat" w="38100">
            <a:solidFill>
              <a:srgbClr val="00533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67" id="167"/>
          <p:cNvSpPr/>
          <p:nvPr/>
        </p:nvSpPr>
        <p:spPr>
          <a:xfrm flipV="true">
            <a:off x="8644796" y="2347006"/>
            <a:ext cx="326520" cy="74464"/>
          </a:xfrm>
          <a:prstGeom prst="line">
            <a:avLst/>
          </a:prstGeom>
          <a:ln cap="flat" w="38100">
            <a:solidFill>
              <a:srgbClr val="00533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68" id="168"/>
          <p:cNvSpPr/>
          <p:nvPr/>
        </p:nvSpPr>
        <p:spPr>
          <a:xfrm flipV="true">
            <a:off x="6969266" y="3435099"/>
            <a:ext cx="642295" cy="607144"/>
          </a:xfrm>
          <a:prstGeom prst="line">
            <a:avLst/>
          </a:prstGeom>
          <a:ln cap="flat" w="38100">
            <a:solidFill>
              <a:srgbClr val="00533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69" id="169"/>
          <p:cNvSpPr/>
          <p:nvPr/>
        </p:nvSpPr>
        <p:spPr>
          <a:xfrm>
            <a:off x="1028700" y="1910042"/>
            <a:ext cx="5990806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170" id="170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Kernel trick</a:t>
            </a:r>
          </a:p>
        </p:txBody>
      </p:sp>
      <p:sp>
        <p:nvSpPr>
          <p:cNvPr name="Freeform 171" id="171"/>
          <p:cNvSpPr/>
          <p:nvPr/>
        </p:nvSpPr>
        <p:spPr>
          <a:xfrm flipH="false" flipV="false" rot="0">
            <a:off x="13051306" y="2065353"/>
            <a:ext cx="5057861" cy="4665864"/>
          </a:xfrm>
          <a:custGeom>
            <a:avLst/>
            <a:gdLst/>
            <a:ahLst/>
            <a:cxnLst/>
            <a:rect r="r" b="b" t="t" l="l"/>
            <a:pathLst>
              <a:path h="4665864" w="5057861">
                <a:moveTo>
                  <a:pt x="0" y="0"/>
                </a:moveTo>
                <a:lnTo>
                  <a:pt x="5057861" y="0"/>
                </a:lnTo>
                <a:lnTo>
                  <a:pt x="5057861" y="4665864"/>
                </a:lnTo>
                <a:lnTo>
                  <a:pt x="0" y="46658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2509" t="-10356" r="-92575" b="0"/>
            </a:stretch>
          </a:blipFill>
        </p:spPr>
      </p:sp>
      <p:sp>
        <p:nvSpPr>
          <p:cNvPr name="Freeform 172" id="172"/>
          <p:cNvSpPr/>
          <p:nvPr/>
        </p:nvSpPr>
        <p:spPr>
          <a:xfrm flipH="false" flipV="false" rot="0">
            <a:off x="13046427" y="3766676"/>
            <a:ext cx="5026961" cy="952722"/>
          </a:xfrm>
          <a:custGeom>
            <a:avLst/>
            <a:gdLst/>
            <a:ahLst/>
            <a:cxnLst/>
            <a:rect r="r" b="b" t="t" l="l"/>
            <a:pathLst>
              <a:path h="952722" w="5026961">
                <a:moveTo>
                  <a:pt x="0" y="0"/>
                </a:moveTo>
                <a:lnTo>
                  <a:pt x="5026961" y="0"/>
                </a:lnTo>
                <a:lnTo>
                  <a:pt x="5026961" y="952722"/>
                </a:lnTo>
                <a:lnTo>
                  <a:pt x="0" y="952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3139" t="-229288" r="-93758" b="-211174"/>
            </a:stretch>
          </a:blipFill>
        </p:spPr>
      </p:sp>
      <p:sp>
        <p:nvSpPr>
          <p:cNvPr name="AutoShape 173" id="173"/>
          <p:cNvSpPr/>
          <p:nvPr/>
        </p:nvSpPr>
        <p:spPr>
          <a:xfrm>
            <a:off x="9773499" y="3786296"/>
            <a:ext cx="4027597" cy="375028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174" id="174"/>
          <p:cNvGrpSpPr/>
          <p:nvPr/>
        </p:nvGrpSpPr>
        <p:grpSpPr>
          <a:xfrm rot="0">
            <a:off x="7550834" y="4227851"/>
            <a:ext cx="3502206" cy="3502206"/>
            <a:chOff x="0" y="0"/>
            <a:chExt cx="812800" cy="812800"/>
          </a:xfrm>
        </p:grpSpPr>
        <p:sp>
          <p:nvSpPr>
            <p:cNvPr name="Freeform 175" id="1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E4AEC4"/>
              </a:solidFill>
              <a:prstDash val="lgDash"/>
              <a:miter/>
            </a:ln>
          </p:spPr>
        </p:sp>
        <p:sp>
          <p:nvSpPr>
            <p:cNvPr name="TextBox 176" id="17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77" id="177"/>
          <p:cNvGrpSpPr/>
          <p:nvPr/>
        </p:nvGrpSpPr>
        <p:grpSpPr>
          <a:xfrm rot="0">
            <a:off x="7909462" y="4586479"/>
            <a:ext cx="2784950" cy="2784950"/>
            <a:chOff x="0" y="0"/>
            <a:chExt cx="812800" cy="812800"/>
          </a:xfrm>
        </p:grpSpPr>
        <p:sp>
          <p:nvSpPr>
            <p:cNvPr name="Freeform 178" id="1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45454"/>
              </a:solidFill>
              <a:prstDash val="sysDot"/>
              <a:miter/>
            </a:ln>
          </p:spPr>
        </p:sp>
        <p:sp>
          <p:nvSpPr>
            <p:cNvPr name="TextBox 179" id="17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80" id="180"/>
          <p:cNvGrpSpPr/>
          <p:nvPr/>
        </p:nvGrpSpPr>
        <p:grpSpPr>
          <a:xfrm rot="0">
            <a:off x="7172954" y="3862014"/>
            <a:ext cx="4233881" cy="4233881"/>
            <a:chOff x="0" y="0"/>
            <a:chExt cx="812800" cy="812800"/>
          </a:xfrm>
        </p:grpSpPr>
        <p:sp>
          <p:nvSpPr>
            <p:cNvPr name="Freeform 181" id="18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45454"/>
              </a:solidFill>
              <a:prstDash val="sysDot"/>
              <a:miter/>
            </a:ln>
          </p:spPr>
        </p:sp>
        <p:sp>
          <p:nvSpPr>
            <p:cNvPr name="TextBox 182" id="18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280.0000" end="76362.99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5052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379541" y="3849089"/>
            <a:ext cx="8119030" cy="1294411"/>
            <a:chOff x="0" y="0"/>
            <a:chExt cx="2138345" cy="3409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8345" cy="340915"/>
            </a:xfrm>
            <a:custGeom>
              <a:avLst/>
              <a:gdLst/>
              <a:ahLst/>
              <a:cxnLst/>
              <a:rect r="r" b="b" t="t" l="l"/>
              <a:pathLst>
                <a:path h="340915" w="2138345">
                  <a:moveTo>
                    <a:pt x="0" y="0"/>
                  </a:moveTo>
                  <a:lnTo>
                    <a:pt x="2138345" y="0"/>
                  </a:lnTo>
                  <a:lnTo>
                    <a:pt x="2138345" y="340915"/>
                  </a:lnTo>
                  <a:lnTo>
                    <a:pt x="0" y="340915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138345" cy="359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3503.6390" end="58847.08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5052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7219.5530" end="981.792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115052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4903326" y="7114547"/>
            <a:ext cx="2920365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200353" y="3165787"/>
            <a:ext cx="4882262" cy="4217764"/>
            <a:chOff x="0" y="0"/>
            <a:chExt cx="6509682" cy="562368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418106" y="3913947"/>
              <a:ext cx="630705" cy="551867"/>
              <a:chOff x="0" y="0"/>
              <a:chExt cx="812800" cy="7112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572201" y="4731419"/>
              <a:ext cx="630705" cy="551867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152051" y="789129"/>
              <a:ext cx="630705" cy="551867"/>
              <a:chOff x="0" y="0"/>
              <a:chExt cx="812800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565569" y="551867"/>
              <a:ext cx="630705" cy="551867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2969990"/>
              <a:ext cx="630705" cy="551867"/>
              <a:chOff x="0" y="0"/>
              <a:chExt cx="812800" cy="7112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4529417" y="1364625"/>
              <a:ext cx="630705" cy="551867"/>
              <a:chOff x="0" y="0"/>
              <a:chExt cx="812800" cy="7112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4715322" y="4092446"/>
              <a:ext cx="630705" cy="551867"/>
              <a:chOff x="0" y="0"/>
              <a:chExt cx="812800" cy="7112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123232" y="0"/>
              <a:ext cx="630705" cy="551867"/>
              <a:chOff x="0" y="0"/>
              <a:chExt cx="812800" cy="7112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3854240" y="5016836"/>
              <a:ext cx="630705" cy="551867"/>
              <a:chOff x="0" y="0"/>
              <a:chExt cx="812800" cy="7112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434022" y="349672"/>
              <a:ext cx="630705" cy="551867"/>
              <a:chOff x="0" y="0"/>
              <a:chExt cx="812800" cy="7112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8715" y="1990897"/>
              <a:ext cx="630705" cy="551867"/>
              <a:chOff x="0" y="0"/>
              <a:chExt cx="812800" cy="7112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4916944" y="2995465"/>
              <a:ext cx="630705" cy="551867"/>
              <a:chOff x="0" y="0"/>
              <a:chExt cx="812800" cy="7112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5298073" y="1941967"/>
              <a:ext cx="630705" cy="551867"/>
              <a:chOff x="0" y="0"/>
              <a:chExt cx="812800" cy="7112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4823928" y="551867"/>
              <a:ext cx="630705" cy="551867"/>
              <a:chOff x="0" y="0"/>
              <a:chExt cx="812800" cy="7112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878978" y="3483288"/>
              <a:ext cx="630705" cy="551867"/>
              <a:chOff x="0" y="0"/>
              <a:chExt cx="812800" cy="7112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1472586" y="4389477"/>
              <a:ext cx="630705" cy="551867"/>
              <a:chOff x="0" y="0"/>
              <a:chExt cx="812800" cy="7112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3833022" y="4210172"/>
              <a:ext cx="630705" cy="551867"/>
              <a:chOff x="0" y="0"/>
              <a:chExt cx="812800" cy="7112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292025" y="1036517"/>
              <a:ext cx="630705" cy="551867"/>
              <a:chOff x="0" y="0"/>
              <a:chExt cx="812800" cy="7112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032780" y="5071818"/>
              <a:ext cx="630705" cy="551867"/>
              <a:chOff x="0" y="0"/>
              <a:chExt cx="812800" cy="7112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sp>
          <p:nvSpPr>
            <p:cNvPr name="Freeform 62" id="62"/>
            <p:cNvSpPr/>
            <p:nvPr/>
          </p:nvSpPr>
          <p:spPr>
            <a:xfrm flipH="false" flipV="false" rot="0">
              <a:off x="2220218" y="3374222"/>
              <a:ext cx="577342" cy="577342"/>
            </a:xfrm>
            <a:custGeom>
              <a:avLst/>
              <a:gdLst/>
              <a:ahLst/>
              <a:cxnLst/>
              <a:rect r="r" b="b" t="t" l="l"/>
              <a:pathLst>
                <a:path h="577342" w="577342">
                  <a:moveTo>
                    <a:pt x="0" y="0"/>
                  </a:moveTo>
                  <a:lnTo>
                    <a:pt x="577342" y="0"/>
                  </a:lnTo>
                  <a:lnTo>
                    <a:pt x="577342" y="577342"/>
                  </a:lnTo>
                  <a:lnTo>
                    <a:pt x="0" y="57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2466962" y="2396755"/>
              <a:ext cx="577342" cy="577342"/>
            </a:xfrm>
            <a:custGeom>
              <a:avLst/>
              <a:gdLst/>
              <a:ahLst/>
              <a:cxnLst/>
              <a:rect r="r" b="b" t="t" l="l"/>
              <a:pathLst>
                <a:path h="577342" w="577342">
                  <a:moveTo>
                    <a:pt x="0" y="0"/>
                  </a:moveTo>
                  <a:lnTo>
                    <a:pt x="577342" y="0"/>
                  </a:lnTo>
                  <a:lnTo>
                    <a:pt x="577342" y="577342"/>
                  </a:lnTo>
                  <a:lnTo>
                    <a:pt x="0" y="57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1254210" y="2969990"/>
              <a:ext cx="577342" cy="577342"/>
            </a:xfrm>
            <a:custGeom>
              <a:avLst/>
              <a:gdLst/>
              <a:ahLst/>
              <a:cxnLst/>
              <a:rect r="r" b="b" t="t" l="l"/>
              <a:pathLst>
                <a:path h="577342" w="577342">
                  <a:moveTo>
                    <a:pt x="0" y="0"/>
                  </a:moveTo>
                  <a:lnTo>
                    <a:pt x="577342" y="0"/>
                  </a:lnTo>
                  <a:lnTo>
                    <a:pt x="577342" y="577342"/>
                  </a:lnTo>
                  <a:lnTo>
                    <a:pt x="0" y="57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3409397" y="2108084"/>
              <a:ext cx="577342" cy="577342"/>
            </a:xfrm>
            <a:custGeom>
              <a:avLst/>
              <a:gdLst/>
              <a:ahLst/>
              <a:cxnLst/>
              <a:rect r="r" b="b" t="t" l="l"/>
              <a:pathLst>
                <a:path h="577342" w="577342">
                  <a:moveTo>
                    <a:pt x="0" y="0"/>
                  </a:moveTo>
                  <a:lnTo>
                    <a:pt x="577342" y="0"/>
                  </a:lnTo>
                  <a:lnTo>
                    <a:pt x="577342" y="577342"/>
                  </a:lnTo>
                  <a:lnTo>
                    <a:pt x="0" y="57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1753937" y="1745294"/>
              <a:ext cx="577342" cy="577342"/>
            </a:xfrm>
            <a:custGeom>
              <a:avLst/>
              <a:gdLst/>
              <a:ahLst/>
              <a:cxnLst/>
              <a:rect r="r" b="b" t="t" l="l"/>
              <a:pathLst>
                <a:path h="577342" w="577342">
                  <a:moveTo>
                    <a:pt x="0" y="0"/>
                  </a:moveTo>
                  <a:lnTo>
                    <a:pt x="577342" y="0"/>
                  </a:lnTo>
                  <a:lnTo>
                    <a:pt x="577342" y="577342"/>
                  </a:lnTo>
                  <a:lnTo>
                    <a:pt x="0" y="57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3142249" y="3011433"/>
              <a:ext cx="577342" cy="577342"/>
            </a:xfrm>
            <a:custGeom>
              <a:avLst/>
              <a:gdLst/>
              <a:ahLst/>
              <a:cxnLst/>
              <a:rect r="r" b="b" t="t" l="l"/>
              <a:pathLst>
                <a:path h="577342" w="577342">
                  <a:moveTo>
                    <a:pt x="0" y="0"/>
                  </a:moveTo>
                  <a:lnTo>
                    <a:pt x="577342" y="0"/>
                  </a:lnTo>
                  <a:lnTo>
                    <a:pt x="577342" y="577342"/>
                  </a:lnTo>
                  <a:lnTo>
                    <a:pt x="0" y="57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3880921" y="2722762"/>
              <a:ext cx="577342" cy="577342"/>
            </a:xfrm>
            <a:custGeom>
              <a:avLst/>
              <a:gdLst/>
              <a:ahLst/>
              <a:cxnLst/>
              <a:rect r="r" b="b" t="t" l="l"/>
              <a:pathLst>
                <a:path h="577342" w="577342">
                  <a:moveTo>
                    <a:pt x="0" y="0"/>
                  </a:moveTo>
                  <a:lnTo>
                    <a:pt x="577342" y="0"/>
                  </a:lnTo>
                  <a:lnTo>
                    <a:pt x="577342" y="577342"/>
                  </a:lnTo>
                  <a:lnTo>
                    <a:pt x="0" y="57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2776056" y="1366417"/>
              <a:ext cx="577342" cy="577342"/>
            </a:xfrm>
            <a:custGeom>
              <a:avLst/>
              <a:gdLst/>
              <a:ahLst/>
              <a:cxnLst/>
              <a:rect r="r" b="b" t="t" l="l"/>
              <a:pathLst>
                <a:path h="577342" w="577342">
                  <a:moveTo>
                    <a:pt x="0" y="0"/>
                  </a:moveTo>
                  <a:lnTo>
                    <a:pt x="577342" y="0"/>
                  </a:lnTo>
                  <a:lnTo>
                    <a:pt x="577342" y="577342"/>
                  </a:lnTo>
                  <a:lnTo>
                    <a:pt x="0" y="57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2776056" y="1366417"/>
              <a:ext cx="577342" cy="577342"/>
            </a:xfrm>
            <a:custGeom>
              <a:avLst/>
              <a:gdLst/>
              <a:ahLst/>
              <a:cxnLst/>
              <a:rect r="r" b="b" t="t" l="l"/>
              <a:pathLst>
                <a:path h="577342" w="577342">
                  <a:moveTo>
                    <a:pt x="0" y="0"/>
                  </a:moveTo>
                  <a:lnTo>
                    <a:pt x="577342" y="0"/>
                  </a:lnTo>
                  <a:lnTo>
                    <a:pt x="577342" y="577342"/>
                  </a:lnTo>
                  <a:lnTo>
                    <a:pt x="0" y="57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1" id="71"/>
            <p:cNvGrpSpPr/>
            <p:nvPr/>
          </p:nvGrpSpPr>
          <p:grpSpPr>
            <a:xfrm rot="0">
              <a:off x="1074424" y="1088175"/>
              <a:ext cx="3588304" cy="3588304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E4AEC4"/>
                </a:solidFill>
                <a:prstDash val="lgDash"/>
                <a:miter/>
              </a:ln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1441868" y="1455619"/>
              <a:ext cx="2853415" cy="2853415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545454"/>
                </a:solidFill>
                <a:prstDash val="sysDot"/>
                <a:miter/>
              </a:ln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687254" y="713343"/>
              <a:ext cx="4337966" cy="4337966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545454"/>
                </a:solidFill>
                <a:prstDash val="sysDot"/>
                <a:miter/>
              </a:ln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</p:grpSp>
      <p:grpSp>
        <p:nvGrpSpPr>
          <p:cNvPr name="Group 80" id="80"/>
          <p:cNvGrpSpPr/>
          <p:nvPr/>
        </p:nvGrpSpPr>
        <p:grpSpPr>
          <a:xfrm rot="0">
            <a:off x="11200353" y="3165787"/>
            <a:ext cx="4454907" cy="4219468"/>
            <a:chOff x="0" y="0"/>
            <a:chExt cx="5939875" cy="5625957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280917" y="4449476"/>
              <a:ext cx="561834" cy="561834"/>
            </a:xfrm>
            <a:custGeom>
              <a:avLst/>
              <a:gdLst/>
              <a:ahLst/>
              <a:cxnLst/>
              <a:rect r="r" b="b" t="t" l="l"/>
              <a:pathLst>
                <a:path h="561834" w="561834">
                  <a:moveTo>
                    <a:pt x="0" y="0"/>
                  </a:moveTo>
                  <a:lnTo>
                    <a:pt x="561834" y="0"/>
                  </a:lnTo>
                  <a:lnTo>
                    <a:pt x="561834" y="561834"/>
                  </a:lnTo>
                  <a:lnTo>
                    <a:pt x="0" y="561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1568486" y="4844779"/>
              <a:ext cx="561834" cy="561834"/>
            </a:xfrm>
            <a:custGeom>
              <a:avLst/>
              <a:gdLst/>
              <a:ahLst/>
              <a:cxnLst/>
              <a:rect r="r" b="b" t="t" l="l"/>
              <a:pathLst>
                <a:path h="561834" w="561834">
                  <a:moveTo>
                    <a:pt x="0" y="0"/>
                  </a:moveTo>
                  <a:lnTo>
                    <a:pt x="561834" y="0"/>
                  </a:lnTo>
                  <a:lnTo>
                    <a:pt x="561834" y="561834"/>
                  </a:lnTo>
                  <a:lnTo>
                    <a:pt x="0" y="561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3" id="83"/>
            <p:cNvSpPr/>
            <p:nvPr/>
          </p:nvSpPr>
          <p:spPr>
            <a:xfrm flipH="false" flipV="false" rot="0">
              <a:off x="1006652" y="4168559"/>
              <a:ext cx="561834" cy="561834"/>
            </a:xfrm>
            <a:custGeom>
              <a:avLst/>
              <a:gdLst/>
              <a:ahLst/>
              <a:cxnLst/>
              <a:rect r="r" b="b" t="t" l="l"/>
              <a:pathLst>
                <a:path h="561834" w="561834">
                  <a:moveTo>
                    <a:pt x="0" y="0"/>
                  </a:moveTo>
                  <a:lnTo>
                    <a:pt x="561834" y="0"/>
                  </a:lnTo>
                  <a:lnTo>
                    <a:pt x="561834" y="561834"/>
                  </a:lnTo>
                  <a:lnTo>
                    <a:pt x="0" y="561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444818" y="3383211"/>
              <a:ext cx="561834" cy="561834"/>
            </a:xfrm>
            <a:custGeom>
              <a:avLst/>
              <a:gdLst/>
              <a:ahLst/>
              <a:cxnLst/>
              <a:rect r="r" b="b" t="t" l="l"/>
              <a:pathLst>
                <a:path h="561834" w="561834">
                  <a:moveTo>
                    <a:pt x="0" y="0"/>
                  </a:moveTo>
                  <a:lnTo>
                    <a:pt x="561834" y="0"/>
                  </a:lnTo>
                  <a:lnTo>
                    <a:pt x="561834" y="561835"/>
                  </a:lnTo>
                  <a:lnTo>
                    <a:pt x="0" y="561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0" y="2608059"/>
              <a:ext cx="561834" cy="561834"/>
            </a:xfrm>
            <a:custGeom>
              <a:avLst/>
              <a:gdLst/>
              <a:ahLst/>
              <a:cxnLst/>
              <a:rect r="r" b="b" t="t" l="l"/>
              <a:pathLst>
                <a:path h="561834" w="561834">
                  <a:moveTo>
                    <a:pt x="0" y="0"/>
                  </a:moveTo>
                  <a:lnTo>
                    <a:pt x="561834" y="0"/>
                  </a:lnTo>
                  <a:lnTo>
                    <a:pt x="561834" y="561834"/>
                  </a:lnTo>
                  <a:lnTo>
                    <a:pt x="0" y="561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6" id="86"/>
            <p:cNvSpPr/>
            <p:nvPr/>
          </p:nvSpPr>
          <p:spPr>
            <a:xfrm flipH="false" flipV="false" rot="0">
              <a:off x="1568486" y="3606724"/>
              <a:ext cx="561834" cy="561834"/>
            </a:xfrm>
            <a:custGeom>
              <a:avLst/>
              <a:gdLst/>
              <a:ahLst/>
              <a:cxnLst/>
              <a:rect r="r" b="b" t="t" l="l"/>
              <a:pathLst>
                <a:path h="561834" w="561834">
                  <a:moveTo>
                    <a:pt x="0" y="0"/>
                  </a:moveTo>
                  <a:lnTo>
                    <a:pt x="561834" y="0"/>
                  </a:lnTo>
                  <a:lnTo>
                    <a:pt x="561834" y="561835"/>
                  </a:lnTo>
                  <a:lnTo>
                    <a:pt x="0" y="561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7" id="87"/>
            <p:cNvSpPr/>
            <p:nvPr/>
          </p:nvSpPr>
          <p:spPr>
            <a:xfrm flipH="false" flipV="false" rot="0">
              <a:off x="1958741" y="4225963"/>
              <a:ext cx="561834" cy="561834"/>
            </a:xfrm>
            <a:custGeom>
              <a:avLst/>
              <a:gdLst/>
              <a:ahLst/>
              <a:cxnLst/>
              <a:rect r="r" b="b" t="t" l="l"/>
              <a:pathLst>
                <a:path h="561834" w="561834">
                  <a:moveTo>
                    <a:pt x="0" y="0"/>
                  </a:moveTo>
                  <a:lnTo>
                    <a:pt x="561834" y="0"/>
                  </a:lnTo>
                  <a:lnTo>
                    <a:pt x="561834" y="561834"/>
                  </a:lnTo>
                  <a:lnTo>
                    <a:pt x="0" y="561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2704476" y="3945046"/>
              <a:ext cx="561834" cy="561834"/>
            </a:xfrm>
            <a:custGeom>
              <a:avLst/>
              <a:gdLst/>
              <a:ahLst/>
              <a:cxnLst/>
              <a:rect r="r" b="b" t="t" l="l"/>
              <a:pathLst>
                <a:path h="561834" w="561834">
                  <a:moveTo>
                    <a:pt x="0" y="0"/>
                  </a:moveTo>
                  <a:lnTo>
                    <a:pt x="561835" y="0"/>
                  </a:lnTo>
                  <a:lnTo>
                    <a:pt x="561835" y="561834"/>
                  </a:lnTo>
                  <a:lnTo>
                    <a:pt x="0" y="561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9" id="89"/>
            <p:cNvSpPr/>
            <p:nvPr/>
          </p:nvSpPr>
          <p:spPr>
            <a:xfrm flipH="false" flipV="false" rot="0">
              <a:off x="2704476" y="3944255"/>
              <a:ext cx="561834" cy="561834"/>
            </a:xfrm>
            <a:custGeom>
              <a:avLst/>
              <a:gdLst/>
              <a:ahLst/>
              <a:cxnLst/>
              <a:rect r="r" b="b" t="t" l="l"/>
              <a:pathLst>
                <a:path h="561834" w="561834">
                  <a:moveTo>
                    <a:pt x="0" y="0"/>
                  </a:moveTo>
                  <a:lnTo>
                    <a:pt x="561835" y="0"/>
                  </a:lnTo>
                  <a:lnTo>
                    <a:pt x="561835" y="561834"/>
                  </a:lnTo>
                  <a:lnTo>
                    <a:pt x="0" y="561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0" id="90"/>
            <p:cNvSpPr/>
            <p:nvPr/>
          </p:nvSpPr>
          <p:spPr>
            <a:xfrm flipH="false" flipV="false" rot="0">
              <a:off x="1396907" y="2608059"/>
              <a:ext cx="561834" cy="561834"/>
            </a:xfrm>
            <a:custGeom>
              <a:avLst/>
              <a:gdLst/>
              <a:ahLst/>
              <a:cxnLst/>
              <a:rect r="r" b="b" t="t" l="l"/>
              <a:pathLst>
                <a:path h="561834" w="561834">
                  <a:moveTo>
                    <a:pt x="0" y="0"/>
                  </a:moveTo>
                  <a:lnTo>
                    <a:pt x="561834" y="0"/>
                  </a:lnTo>
                  <a:lnTo>
                    <a:pt x="561834" y="561834"/>
                  </a:lnTo>
                  <a:lnTo>
                    <a:pt x="0" y="561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1" id="91"/>
            <p:cNvSpPr/>
            <p:nvPr/>
          </p:nvSpPr>
          <p:spPr>
            <a:xfrm flipH="false" flipV="false" rot="0">
              <a:off x="1411049" y="2608059"/>
              <a:ext cx="561834" cy="561834"/>
            </a:xfrm>
            <a:custGeom>
              <a:avLst/>
              <a:gdLst/>
              <a:ahLst/>
              <a:cxnLst/>
              <a:rect r="r" b="b" t="t" l="l"/>
              <a:pathLst>
                <a:path h="561834" w="561834">
                  <a:moveTo>
                    <a:pt x="0" y="0"/>
                  </a:moveTo>
                  <a:lnTo>
                    <a:pt x="561834" y="0"/>
                  </a:lnTo>
                  <a:lnTo>
                    <a:pt x="561834" y="561834"/>
                  </a:lnTo>
                  <a:lnTo>
                    <a:pt x="0" y="561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2" id="92"/>
            <p:cNvGrpSpPr/>
            <p:nvPr/>
          </p:nvGrpSpPr>
          <p:grpSpPr>
            <a:xfrm rot="0">
              <a:off x="2985394" y="1483916"/>
              <a:ext cx="613764" cy="537043"/>
              <a:chOff x="0" y="0"/>
              <a:chExt cx="812800" cy="7112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2985394" y="1472855"/>
              <a:ext cx="613764" cy="537043"/>
              <a:chOff x="0" y="0"/>
              <a:chExt cx="812800" cy="7112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2877998" y="493203"/>
              <a:ext cx="613764" cy="537043"/>
              <a:chOff x="0" y="0"/>
              <a:chExt cx="812800" cy="711200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3620756" y="1030246"/>
              <a:ext cx="613764" cy="537043"/>
              <a:chOff x="0" y="0"/>
              <a:chExt cx="812800" cy="711200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4300999" y="1564444"/>
              <a:ext cx="613764" cy="537043"/>
              <a:chOff x="0" y="0"/>
              <a:chExt cx="812800" cy="7112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4607881" y="2339537"/>
              <a:ext cx="613764" cy="537043"/>
              <a:chOff x="0" y="0"/>
              <a:chExt cx="812800" cy="71120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3313875" y="0"/>
              <a:ext cx="613764" cy="537043"/>
              <a:chOff x="0" y="0"/>
              <a:chExt cx="812800" cy="711200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4131158" y="493203"/>
              <a:ext cx="613764" cy="537043"/>
              <a:chOff x="0" y="0"/>
              <a:chExt cx="812800" cy="711200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5326112" y="1688129"/>
              <a:ext cx="613764" cy="537043"/>
              <a:chOff x="0" y="0"/>
              <a:chExt cx="812800" cy="711200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4712348" y="946873"/>
              <a:ext cx="613764" cy="537043"/>
              <a:chOff x="0" y="0"/>
              <a:chExt cx="812800" cy="711200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4744921" y="83344"/>
              <a:ext cx="613764" cy="537043"/>
              <a:chOff x="0" y="0"/>
              <a:chExt cx="812800" cy="711200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sp>
          <p:nvSpPr>
            <p:cNvPr name="AutoShape 125" id="125"/>
            <p:cNvSpPr/>
            <p:nvPr/>
          </p:nvSpPr>
          <p:spPr>
            <a:xfrm>
              <a:off x="813496" y="646434"/>
              <a:ext cx="4559364" cy="4621352"/>
            </a:xfrm>
            <a:prstGeom prst="line">
              <a:avLst/>
            </a:prstGeom>
            <a:ln cap="flat" w="50800">
              <a:solidFill>
                <a:srgbClr val="09B048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126" id="126"/>
            <p:cNvSpPr/>
            <p:nvPr/>
          </p:nvSpPr>
          <p:spPr>
            <a:xfrm>
              <a:off x="168864" y="1270313"/>
              <a:ext cx="4286213" cy="4337791"/>
            </a:xfrm>
            <a:prstGeom prst="line">
              <a:avLst/>
            </a:prstGeom>
            <a:ln cap="flat" w="50800">
              <a:solidFill>
                <a:srgbClr val="545454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27" id="127"/>
            <p:cNvSpPr/>
            <p:nvPr/>
          </p:nvSpPr>
          <p:spPr>
            <a:xfrm>
              <a:off x="1477721" y="55949"/>
              <a:ext cx="4286213" cy="4337791"/>
            </a:xfrm>
            <a:prstGeom prst="line">
              <a:avLst/>
            </a:prstGeom>
            <a:ln cap="flat" w="50800">
              <a:solidFill>
                <a:srgbClr val="545454"/>
              </a:solidFill>
              <a:prstDash val="sysDot"/>
              <a:headEnd type="none" len="sm" w="sm"/>
              <a:tailEnd type="none" len="sm" w="sm"/>
            </a:ln>
          </p:spPr>
        </p:sp>
      </p:grpSp>
      <p:sp>
        <p:nvSpPr>
          <p:cNvPr name="AutoShape 128" id="128"/>
          <p:cNvSpPr/>
          <p:nvPr/>
        </p:nvSpPr>
        <p:spPr>
          <a:xfrm>
            <a:off x="3660133" y="6821810"/>
            <a:ext cx="3508715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Classification in a nutshell</a:t>
            </a:r>
          </a:p>
        </p:txBody>
      </p:sp>
      <p:sp>
        <p:nvSpPr>
          <p:cNvPr name="AutoShape 4" id="4"/>
          <p:cNvSpPr/>
          <p:nvPr/>
        </p:nvSpPr>
        <p:spPr>
          <a:xfrm>
            <a:off x="6475409" y="84582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12407215" y="8505825"/>
            <a:ext cx="890707" cy="69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Age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6494459" y="34226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2653149" y="3346450"/>
            <a:ext cx="3640166" cy="69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Max heart rate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106442" y="4618977"/>
            <a:ext cx="5300773" cy="2410898"/>
            <a:chOff x="0" y="0"/>
            <a:chExt cx="7067697" cy="3214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08258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6"/>
                  </a:lnTo>
                  <a:lnTo>
                    <a:pt x="0" y="694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06577" y="0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52348" y="1041400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860218" y="1825997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6" y="0"/>
                  </a:lnTo>
                  <a:lnTo>
                    <a:pt x="694266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546477" y="347133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378075" y="1478864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73431" y="2520264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6" y="0"/>
                  </a:lnTo>
                  <a:lnTo>
                    <a:pt x="694266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10167" y="939800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6" y="0"/>
                  </a:lnTo>
                  <a:lnTo>
                    <a:pt x="694266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018758" y="6131845"/>
            <a:ext cx="4460796" cy="1841353"/>
            <a:chOff x="0" y="0"/>
            <a:chExt cx="5947728" cy="245513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183000" y="1060759"/>
              <a:ext cx="503106" cy="503106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16912" y="0"/>
              <a:ext cx="503106" cy="50310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1542192"/>
              <a:ext cx="503106" cy="50310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664841" y="1700479"/>
              <a:ext cx="503106" cy="503106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955949" y="251147"/>
              <a:ext cx="503106" cy="503106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3121970" y="57673"/>
              <a:ext cx="503106" cy="503106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3977130" y="945820"/>
              <a:ext cx="503106" cy="503106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5444622" y="1952032"/>
              <a:ext cx="503106" cy="50310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</p:grpSp>
      <p:sp>
        <p:nvSpPr>
          <p:cNvPr name="AutoShape 42" id="42"/>
          <p:cNvSpPr/>
          <p:nvPr/>
        </p:nvSpPr>
        <p:spPr>
          <a:xfrm>
            <a:off x="6850948" y="5621302"/>
            <a:ext cx="6381573" cy="1699025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6815815" y="5816065"/>
            <a:ext cx="5375850" cy="2043844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145955" y="6773372"/>
            <a:ext cx="420835" cy="420835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9C94E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103840" y="6742453"/>
            <a:ext cx="377330" cy="377330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0462552" y="5410884"/>
            <a:ext cx="420835" cy="420835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9C94E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10362688" y="5295365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ircle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90800" y="3843337"/>
            <a:ext cx="1353200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7"/>
              </a:lnSpc>
              <a:spcBef>
                <a:spcPct val="0"/>
              </a:spcBef>
            </a:pPr>
            <a:r>
              <a:rPr lang="en-US" b="true" sz="15998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:)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Recap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5" y="2497776"/>
            <a:ext cx="8080655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3 classification models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287027"/>
            <a:ext cx="4842144" cy="2480983"/>
            <a:chOff x="0" y="0"/>
            <a:chExt cx="6456192" cy="330797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848052" y="0"/>
              <a:ext cx="2706561" cy="721768"/>
              <a:chOff x="0" y="0"/>
              <a:chExt cx="1571585" cy="419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71585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1571585">
                    <a:moveTo>
                      <a:pt x="72470" y="0"/>
                    </a:moveTo>
                    <a:lnTo>
                      <a:pt x="1499115" y="0"/>
                    </a:lnTo>
                    <a:cubicBezTo>
                      <a:pt x="1539139" y="0"/>
                      <a:pt x="1571585" y="32446"/>
                      <a:pt x="1571585" y="72470"/>
                    </a:cubicBezTo>
                    <a:lnTo>
                      <a:pt x="1571585" y="346630"/>
                    </a:lnTo>
                    <a:cubicBezTo>
                      <a:pt x="1571585" y="386654"/>
                      <a:pt x="1539139" y="419100"/>
                      <a:pt x="1499115" y="419100"/>
                    </a:cubicBezTo>
                    <a:lnTo>
                      <a:pt x="72470" y="419100"/>
                    </a:lnTo>
                    <a:cubicBezTo>
                      <a:pt x="32446" y="419100"/>
                      <a:pt x="0" y="386654"/>
                      <a:pt x="0" y="346630"/>
                    </a:cubicBezTo>
                    <a:lnTo>
                      <a:pt x="0" y="72470"/>
                    </a:lnTo>
                    <a:cubicBezTo>
                      <a:pt x="0" y="32446"/>
                      <a:pt x="32446" y="0"/>
                      <a:pt x="72470" y="0"/>
                    </a:cubicBez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571585" cy="438150"/>
              </a:xfrm>
              <a:prstGeom prst="rect">
                <a:avLst/>
              </a:prstGeom>
            </p:spPr>
            <p:txBody>
              <a:bodyPr anchor="ctr" rtlCol="false" tIns="36717" lIns="36717" bIns="36717" rIns="36717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05145" y="1555226"/>
              <a:ext cx="1755428" cy="468126"/>
              <a:chOff x="0" y="0"/>
              <a:chExt cx="1571585" cy="4191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71585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1571585">
                    <a:moveTo>
                      <a:pt x="111736" y="0"/>
                    </a:moveTo>
                    <a:lnTo>
                      <a:pt x="1459849" y="0"/>
                    </a:lnTo>
                    <a:cubicBezTo>
                      <a:pt x="1521559" y="0"/>
                      <a:pt x="1571585" y="50026"/>
                      <a:pt x="1571585" y="111736"/>
                    </a:cubicBezTo>
                    <a:lnTo>
                      <a:pt x="1571585" y="307364"/>
                    </a:lnTo>
                    <a:cubicBezTo>
                      <a:pt x="1571585" y="369074"/>
                      <a:pt x="1521559" y="419100"/>
                      <a:pt x="1459849" y="419100"/>
                    </a:cubicBezTo>
                    <a:lnTo>
                      <a:pt x="111736" y="419100"/>
                    </a:lnTo>
                    <a:cubicBezTo>
                      <a:pt x="50026" y="419100"/>
                      <a:pt x="0" y="369074"/>
                      <a:pt x="0" y="307364"/>
                    </a:cubicBezTo>
                    <a:lnTo>
                      <a:pt x="0" y="111736"/>
                    </a:lnTo>
                    <a:cubicBezTo>
                      <a:pt x="0" y="50026"/>
                      <a:pt x="50026" y="0"/>
                      <a:pt x="111736" y="0"/>
                    </a:cubicBez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571585" cy="438150"/>
              </a:xfrm>
              <a:prstGeom prst="rect">
                <a:avLst/>
              </a:prstGeom>
            </p:spPr>
            <p:txBody>
              <a:bodyPr anchor="ctr" rtlCol="false" tIns="23814" lIns="23814" bIns="23814" rIns="23814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0" y="2497687"/>
              <a:ext cx="810290" cy="810290"/>
            </a:xfrm>
            <a:custGeom>
              <a:avLst/>
              <a:gdLst/>
              <a:ahLst/>
              <a:cxnLst/>
              <a:rect r="r" b="b" t="t" l="l"/>
              <a:pathLst>
                <a:path h="810290" w="810290">
                  <a:moveTo>
                    <a:pt x="0" y="0"/>
                  </a:moveTo>
                  <a:lnTo>
                    <a:pt x="810290" y="0"/>
                  </a:lnTo>
                  <a:lnTo>
                    <a:pt x="810290" y="810291"/>
                  </a:lnTo>
                  <a:lnTo>
                    <a:pt x="0" y="81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755428" y="2495080"/>
              <a:ext cx="810290" cy="810290"/>
            </a:xfrm>
            <a:custGeom>
              <a:avLst/>
              <a:gdLst/>
              <a:ahLst/>
              <a:cxnLst/>
              <a:rect r="r" b="b" t="t" l="l"/>
              <a:pathLst>
                <a:path h="810290" w="810290">
                  <a:moveTo>
                    <a:pt x="0" y="0"/>
                  </a:moveTo>
                  <a:lnTo>
                    <a:pt x="810290" y="0"/>
                  </a:lnTo>
                  <a:lnTo>
                    <a:pt x="810290" y="810291"/>
                  </a:lnTo>
                  <a:lnTo>
                    <a:pt x="0" y="81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4295619" y="1552618"/>
              <a:ext cx="1755428" cy="468126"/>
              <a:chOff x="0" y="0"/>
              <a:chExt cx="1571585" cy="4191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71585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1571585">
                    <a:moveTo>
                      <a:pt x="111736" y="0"/>
                    </a:moveTo>
                    <a:lnTo>
                      <a:pt x="1459849" y="0"/>
                    </a:lnTo>
                    <a:cubicBezTo>
                      <a:pt x="1521559" y="0"/>
                      <a:pt x="1571585" y="50026"/>
                      <a:pt x="1571585" y="111736"/>
                    </a:cubicBezTo>
                    <a:lnTo>
                      <a:pt x="1571585" y="307364"/>
                    </a:lnTo>
                    <a:cubicBezTo>
                      <a:pt x="1571585" y="369074"/>
                      <a:pt x="1521559" y="419100"/>
                      <a:pt x="1459849" y="419100"/>
                    </a:cubicBezTo>
                    <a:lnTo>
                      <a:pt x="111736" y="419100"/>
                    </a:lnTo>
                    <a:cubicBezTo>
                      <a:pt x="50026" y="419100"/>
                      <a:pt x="0" y="369074"/>
                      <a:pt x="0" y="307364"/>
                    </a:cubicBezTo>
                    <a:lnTo>
                      <a:pt x="0" y="111736"/>
                    </a:lnTo>
                    <a:cubicBezTo>
                      <a:pt x="0" y="50026"/>
                      <a:pt x="50026" y="0"/>
                      <a:pt x="111736" y="0"/>
                    </a:cubicBez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1571585" cy="438150"/>
              </a:xfrm>
              <a:prstGeom prst="rect">
                <a:avLst/>
              </a:prstGeom>
            </p:spPr>
            <p:txBody>
              <a:bodyPr anchor="ctr" rtlCol="false" tIns="23814" lIns="23814" bIns="23814" rIns="23814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890473" y="2495080"/>
              <a:ext cx="810290" cy="810290"/>
            </a:xfrm>
            <a:custGeom>
              <a:avLst/>
              <a:gdLst/>
              <a:ahLst/>
              <a:cxnLst/>
              <a:rect r="r" b="b" t="t" l="l"/>
              <a:pathLst>
                <a:path h="810290" w="810290">
                  <a:moveTo>
                    <a:pt x="0" y="0"/>
                  </a:moveTo>
                  <a:lnTo>
                    <a:pt x="810291" y="0"/>
                  </a:lnTo>
                  <a:lnTo>
                    <a:pt x="810291" y="810291"/>
                  </a:lnTo>
                  <a:lnTo>
                    <a:pt x="0" y="81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5645901" y="2495080"/>
              <a:ext cx="810290" cy="810290"/>
            </a:xfrm>
            <a:custGeom>
              <a:avLst/>
              <a:gdLst/>
              <a:ahLst/>
              <a:cxnLst/>
              <a:rect r="r" b="b" t="t" l="l"/>
              <a:pathLst>
                <a:path h="810290" w="810290">
                  <a:moveTo>
                    <a:pt x="0" y="0"/>
                  </a:moveTo>
                  <a:lnTo>
                    <a:pt x="810291" y="0"/>
                  </a:lnTo>
                  <a:lnTo>
                    <a:pt x="810291" y="810291"/>
                  </a:lnTo>
                  <a:lnTo>
                    <a:pt x="0" y="81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0" id="20"/>
            <p:cNvSpPr/>
            <p:nvPr/>
          </p:nvSpPr>
          <p:spPr>
            <a:xfrm flipH="true">
              <a:off x="1282859" y="721768"/>
              <a:ext cx="1918473" cy="833458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3201332" y="721768"/>
              <a:ext cx="1972001" cy="830851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 flipH="true">
              <a:off x="405145" y="2023352"/>
              <a:ext cx="877714" cy="474336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1282859" y="2023352"/>
              <a:ext cx="877714" cy="471729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 flipH="true">
              <a:off x="4295619" y="2020744"/>
              <a:ext cx="877714" cy="474336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5173333" y="2020744"/>
              <a:ext cx="877714" cy="474336"/>
            </a:xfrm>
            <a:prstGeom prst="line">
              <a:avLst/>
            </a:prstGeom>
            <a:ln cap="flat" w="37067">
              <a:solidFill>
                <a:srgbClr val="89C94E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028700" y="7391870"/>
            <a:ext cx="564395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Highly interpretable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8227784"/>
            <a:ext cx="564395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Prone to overfitting!!!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7065870" y="4079268"/>
            <a:ext cx="4347471" cy="2896503"/>
          </a:xfrm>
          <a:custGeom>
            <a:avLst/>
            <a:gdLst/>
            <a:ahLst/>
            <a:cxnLst/>
            <a:rect r="r" b="b" t="t" l="l"/>
            <a:pathLst>
              <a:path h="2896503" w="4347471">
                <a:moveTo>
                  <a:pt x="0" y="0"/>
                </a:moveTo>
                <a:lnTo>
                  <a:pt x="4347471" y="0"/>
                </a:lnTo>
                <a:lnTo>
                  <a:pt x="4347471" y="2896502"/>
                </a:lnTo>
                <a:lnTo>
                  <a:pt x="0" y="2896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703025" y="7391870"/>
            <a:ext cx="564395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Fast &amp; simple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03025" y="8227784"/>
            <a:ext cx="5643951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Uses sigmoid with threshold to classify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2346975" y="4004165"/>
            <a:ext cx="3216709" cy="3046708"/>
            <a:chOff x="0" y="0"/>
            <a:chExt cx="4288945" cy="406227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202839" y="3212787"/>
              <a:ext cx="405678" cy="405678"/>
            </a:xfrm>
            <a:custGeom>
              <a:avLst/>
              <a:gdLst/>
              <a:ahLst/>
              <a:cxnLst/>
              <a:rect r="r" b="b" t="t" l="l"/>
              <a:pathLst>
                <a:path h="405678" w="405678">
                  <a:moveTo>
                    <a:pt x="0" y="0"/>
                  </a:moveTo>
                  <a:lnTo>
                    <a:pt x="405678" y="0"/>
                  </a:lnTo>
                  <a:lnTo>
                    <a:pt x="405678" y="405678"/>
                  </a:lnTo>
                  <a:lnTo>
                    <a:pt x="0" y="405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32541" y="3498220"/>
              <a:ext cx="405678" cy="405678"/>
            </a:xfrm>
            <a:custGeom>
              <a:avLst/>
              <a:gdLst/>
              <a:ahLst/>
              <a:cxnLst/>
              <a:rect r="r" b="b" t="t" l="l"/>
              <a:pathLst>
                <a:path h="405678" w="405678">
                  <a:moveTo>
                    <a:pt x="0" y="0"/>
                  </a:moveTo>
                  <a:lnTo>
                    <a:pt x="405678" y="0"/>
                  </a:lnTo>
                  <a:lnTo>
                    <a:pt x="405678" y="405678"/>
                  </a:lnTo>
                  <a:lnTo>
                    <a:pt x="0" y="405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726863" y="3009948"/>
              <a:ext cx="405678" cy="405678"/>
            </a:xfrm>
            <a:custGeom>
              <a:avLst/>
              <a:gdLst/>
              <a:ahLst/>
              <a:cxnLst/>
              <a:rect r="r" b="b" t="t" l="l"/>
              <a:pathLst>
                <a:path h="405678" w="405678">
                  <a:moveTo>
                    <a:pt x="0" y="0"/>
                  </a:moveTo>
                  <a:lnTo>
                    <a:pt x="405678" y="0"/>
                  </a:lnTo>
                  <a:lnTo>
                    <a:pt x="405678" y="405678"/>
                  </a:lnTo>
                  <a:lnTo>
                    <a:pt x="0" y="405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321185" y="2442881"/>
              <a:ext cx="405678" cy="405678"/>
            </a:xfrm>
            <a:custGeom>
              <a:avLst/>
              <a:gdLst/>
              <a:ahLst/>
              <a:cxnLst/>
              <a:rect r="r" b="b" t="t" l="l"/>
              <a:pathLst>
                <a:path h="405678" w="405678">
                  <a:moveTo>
                    <a:pt x="0" y="0"/>
                  </a:moveTo>
                  <a:lnTo>
                    <a:pt x="405678" y="0"/>
                  </a:lnTo>
                  <a:lnTo>
                    <a:pt x="405678" y="405678"/>
                  </a:lnTo>
                  <a:lnTo>
                    <a:pt x="0" y="405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883174"/>
              <a:ext cx="405678" cy="405678"/>
            </a:xfrm>
            <a:custGeom>
              <a:avLst/>
              <a:gdLst/>
              <a:ahLst/>
              <a:cxnLst/>
              <a:rect r="r" b="b" t="t" l="l"/>
              <a:pathLst>
                <a:path h="405678" w="405678">
                  <a:moveTo>
                    <a:pt x="0" y="0"/>
                  </a:moveTo>
                  <a:lnTo>
                    <a:pt x="405678" y="0"/>
                  </a:lnTo>
                  <a:lnTo>
                    <a:pt x="405678" y="405678"/>
                  </a:lnTo>
                  <a:lnTo>
                    <a:pt x="0" y="405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32541" y="2604271"/>
              <a:ext cx="405678" cy="405678"/>
            </a:xfrm>
            <a:custGeom>
              <a:avLst/>
              <a:gdLst/>
              <a:ahLst/>
              <a:cxnLst/>
              <a:rect r="r" b="b" t="t" l="l"/>
              <a:pathLst>
                <a:path h="405678" w="405678">
                  <a:moveTo>
                    <a:pt x="0" y="0"/>
                  </a:moveTo>
                  <a:lnTo>
                    <a:pt x="405678" y="0"/>
                  </a:lnTo>
                  <a:lnTo>
                    <a:pt x="405678" y="405677"/>
                  </a:lnTo>
                  <a:lnTo>
                    <a:pt x="0" y="40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414328" y="3051398"/>
              <a:ext cx="405678" cy="405678"/>
            </a:xfrm>
            <a:custGeom>
              <a:avLst/>
              <a:gdLst/>
              <a:ahLst/>
              <a:cxnLst/>
              <a:rect r="r" b="b" t="t" l="l"/>
              <a:pathLst>
                <a:path h="405678" w="405678">
                  <a:moveTo>
                    <a:pt x="0" y="0"/>
                  </a:moveTo>
                  <a:lnTo>
                    <a:pt x="405678" y="0"/>
                  </a:lnTo>
                  <a:lnTo>
                    <a:pt x="405678" y="405678"/>
                  </a:lnTo>
                  <a:lnTo>
                    <a:pt x="0" y="405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952794" y="2848559"/>
              <a:ext cx="405678" cy="405678"/>
            </a:xfrm>
            <a:custGeom>
              <a:avLst/>
              <a:gdLst/>
              <a:ahLst/>
              <a:cxnLst/>
              <a:rect r="r" b="b" t="t" l="l"/>
              <a:pathLst>
                <a:path h="405678" w="405678">
                  <a:moveTo>
                    <a:pt x="0" y="0"/>
                  </a:moveTo>
                  <a:lnTo>
                    <a:pt x="405677" y="0"/>
                  </a:lnTo>
                  <a:lnTo>
                    <a:pt x="405677" y="405678"/>
                  </a:lnTo>
                  <a:lnTo>
                    <a:pt x="0" y="405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952794" y="2847988"/>
              <a:ext cx="405678" cy="405678"/>
            </a:xfrm>
            <a:custGeom>
              <a:avLst/>
              <a:gdLst/>
              <a:ahLst/>
              <a:cxnLst/>
              <a:rect r="r" b="b" t="t" l="l"/>
              <a:pathLst>
                <a:path h="405678" w="405678">
                  <a:moveTo>
                    <a:pt x="0" y="0"/>
                  </a:moveTo>
                  <a:lnTo>
                    <a:pt x="405677" y="0"/>
                  </a:lnTo>
                  <a:lnTo>
                    <a:pt x="405677" y="405678"/>
                  </a:lnTo>
                  <a:lnTo>
                    <a:pt x="0" y="405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008650" y="1883174"/>
              <a:ext cx="405678" cy="405678"/>
            </a:xfrm>
            <a:custGeom>
              <a:avLst/>
              <a:gdLst/>
              <a:ahLst/>
              <a:cxnLst/>
              <a:rect r="r" b="b" t="t" l="l"/>
              <a:pathLst>
                <a:path h="405678" w="405678">
                  <a:moveTo>
                    <a:pt x="0" y="0"/>
                  </a:moveTo>
                  <a:lnTo>
                    <a:pt x="405678" y="0"/>
                  </a:lnTo>
                  <a:lnTo>
                    <a:pt x="405678" y="405678"/>
                  </a:lnTo>
                  <a:lnTo>
                    <a:pt x="0" y="405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018862" y="1883174"/>
              <a:ext cx="405678" cy="405678"/>
            </a:xfrm>
            <a:custGeom>
              <a:avLst/>
              <a:gdLst/>
              <a:ahLst/>
              <a:cxnLst/>
              <a:rect r="r" b="b" t="t" l="l"/>
              <a:pathLst>
                <a:path h="405678" w="405678">
                  <a:moveTo>
                    <a:pt x="0" y="0"/>
                  </a:moveTo>
                  <a:lnTo>
                    <a:pt x="405678" y="0"/>
                  </a:lnTo>
                  <a:lnTo>
                    <a:pt x="405678" y="405678"/>
                  </a:lnTo>
                  <a:lnTo>
                    <a:pt x="0" y="405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3" id="43"/>
            <p:cNvGrpSpPr/>
            <p:nvPr/>
          </p:nvGrpSpPr>
          <p:grpSpPr>
            <a:xfrm rot="0">
              <a:off x="2155633" y="1071476"/>
              <a:ext cx="443174" cy="387777"/>
              <a:chOff x="0" y="0"/>
              <a:chExt cx="812800" cy="7112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2155633" y="1063490"/>
              <a:ext cx="443174" cy="387777"/>
              <a:chOff x="0" y="0"/>
              <a:chExt cx="812800" cy="7112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2078086" y="356122"/>
              <a:ext cx="443174" cy="387777"/>
              <a:chOff x="0" y="0"/>
              <a:chExt cx="812800" cy="7112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2614402" y="743899"/>
              <a:ext cx="443174" cy="387777"/>
              <a:chOff x="0" y="0"/>
              <a:chExt cx="812800" cy="7112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3105578" y="1129622"/>
              <a:ext cx="443174" cy="387777"/>
              <a:chOff x="0" y="0"/>
              <a:chExt cx="812800" cy="7112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3327165" y="1689286"/>
              <a:ext cx="443174" cy="387777"/>
              <a:chOff x="0" y="0"/>
              <a:chExt cx="812800" cy="7112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2392815" y="0"/>
              <a:ext cx="443174" cy="387777"/>
              <a:chOff x="0" y="0"/>
              <a:chExt cx="812800" cy="7112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2982943" y="356122"/>
              <a:ext cx="443174" cy="387777"/>
              <a:chOff x="0" y="0"/>
              <a:chExt cx="812800" cy="7112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3845771" y="1218930"/>
              <a:ext cx="443174" cy="387777"/>
              <a:chOff x="0" y="0"/>
              <a:chExt cx="812800" cy="7112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3402597" y="683699"/>
              <a:ext cx="443174" cy="387777"/>
              <a:chOff x="0" y="0"/>
              <a:chExt cx="812800" cy="7112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3426117" y="60179"/>
              <a:ext cx="443174" cy="387777"/>
              <a:chOff x="0" y="0"/>
              <a:chExt cx="812800" cy="7112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anchor="ctr" rtlCol="false" tIns="37988" lIns="37988" bIns="37988" rIns="37988"/>
              <a:lstStyle/>
              <a:p>
                <a:pPr algn="ctr">
                  <a:lnSpc>
                    <a:spcPts val="1943"/>
                  </a:lnSpc>
                </a:pPr>
              </a:p>
            </p:txBody>
          </p:sp>
        </p:grpSp>
        <p:sp>
          <p:nvSpPr>
            <p:cNvPr name="AutoShape 76" id="76"/>
            <p:cNvSpPr/>
            <p:nvPr/>
          </p:nvSpPr>
          <p:spPr>
            <a:xfrm>
              <a:off x="587393" y="466764"/>
              <a:ext cx="3292133" cy="3336892"/>
            </a:xfrm>
            <a:prstGeom prst="line">
              <a:avLst/>
            </a:prstGeom>
            <a:ln cap="flat" w="36681">
              <a:solidFill>
                <a:srgbClr val="09B048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77" id="77"/>
            <p:cNvSpPr/>
            <p:nvPr/>
          </p:nvSpPr>
          <p:spPr>
            <a:xfrm>
              <a:off x="121930" y="917242"/>
              <a:ext cx="3094902" cy="3132145"/>
            </a:xfrm>
            <a:prstGeom prst="line">
              <a:avLst/>
            </a:prstGeom>
            <a:ln cap="flat" w="36681">
              <a:solidFill>
                <a:srgbClr val="545454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78" id="78"/>
            <p:cNvSpPr/>
            <p:nvPr/>
          </p:nvSpPr>
          <p:spPr>
            <a:xfrm>
              <a:off x="1067003" y="40398"/>
              <a:ext cx="3094902" cy="3132145"/>
            </a:xfrm>
            <a:prstGeom prst="line">
              <a:avLst/>
            </a:prstGeom>
            <a:ln cap="flat" w="36681">
              <a:solidFill>
                <a:srgbClr val="545454"/>
              </a:solidFill>
              <a:prstDash val="sysDot"/>
              <a:headEnd type="none" len="sm" w="sm"/>
              <a:tailEnd type="none" len="sm" w="sm"/>
            </a:ln>
          </p:spPr>
        </p:sp>
      </p:grpSp>
      <p:sp>
        <p:nvSpPr>
          <p:cNvPr name="TextBox 79" id="79"/>
          <p:cNvSpPr txBox="true"/>
          <p:nvPr/>
        </p:nvSpPr>
        <p:spPr>
          <a:xfrm rot="0">
            <a:off x="11794689" y="7373771"/>
            <a:ext cx="5643951" cy="150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Uses data points closest to boundary to maximise margin of error</a:t>
            </a:r>
          </a:p>
        </p:txBody>
      </p:sp>
    </p:spTree>
  </p:cSld>
  <p:clrMapOvr>
    <a:masterClrMapping/>
  </p:clrMapOvr>
  <p:transition spd="fast">
    <p:fade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38691" y="638132"/>
            <a:ext cx="1831949" cy="2204753"/>
          </a:xfrm>
          <a:custGeom>
            <a:avLst/>
            <a:gdLst/>
            <a:ahLst/>
            <a:cxnLst/>
            <a:rect r="r" b="b" t="t" l="l"/>
            <a:pathLst>
              <a:path h="2204753" w="1831949">
                <a:moveTo>
                  <a:pt x="0" y="0"/>
                </a:moveTo>
                <a:lnTo>
                  <a:pt x="1831950" y="0"/>
                </a:lnTo>
                <a:lnTo>
                  <a:pt x="1831950" y="2204753"/>
                </a:lnTo>
                <a:lnTo>
                  <a:pt x="0" y="2204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2266" y="4493150"/>
            <a:ext cx="7192679" cy="4765150"/>
          </a:xfrm>
          <a:custGeom>
            <a:avLst/>
            <a:gdLst/>
            <a:ahLst/>
            <a:cxnLst/>
            <a:rect r="r" b="b" t="t" l="l"/>
            <a:pathLst>
              <a:path h="4765150" w="7192679">
                <a:moveTo>
                  <a:pt x="0" y="0"/>
                </a:moveTo>
                <a:lnTo>
                  <a:pt x="7192679" y="0"/>
                </a:lnTo>
                <a:lnTo>
                  <a:pt x="7192679" y="4765150"/>
                </a:lnTo>
                <a:lnTo>
                  <a:pt x="0" y="476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1681" y="3978800"/>
            <a:ext cx="5793850" cy="5793850"/>
          </a:xfrm>
          <a:custGeom>
            <a:avLst/>
            <a:gdLst/>
            <a:ahLst/>
            <a:cxnLst/>
            <a:rect r="r" b="b" t="t" l="l"/>
            <a:pathLst>
              <a:path h="5793850" w="5793850">
                <a:moveTo>
                  <a:pt x="0" y="0"/>
                </a:moveTo>
                <a:lnTo>
                  <a:pt x="5793849" y="0"/>
                </a:lnTo>
                <a:lnTo>
                  <a:pt x="5793849" y="5793850"/>
                </a:lnTo>
                <a:lnTo>
                  <a:pt x="0" y="579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63091" y="4160079"/>
            <a:ext cx="5961817" cy="5961817"/>
          </a:xfrm>
          <a:custGeom>
            <a:avLst/>
            <a:gdLst/>
            <a:ahLst/>
            <a:cxnLst/>
            <a:rect r="r" b="b" t="t" l="l"/>
            <a:pathLst>
              <a:path h="5961817" w="5961817">
                <a:moveTo>
                  <a:pt x="0" y="0"/>
                </a:moveTo>
                <a:lnTo>
                  <a:pt x="5961818" y="0"/>
                </a:lnTo>
                <a:lnTo>
                  <a:pt x="5961818" y="5961817"/>
                </a:lnTo>
                <a:lnTo>
                  <a:pt x="0" y="5961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96545" y="9258300"/>
            <a:ext cx="607200" cy="514350"/>
            <a:chOff x="0" y="0"/>
            <a:chExt cx="159921" cy="1354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9921" cy="135467"/>
            </a:xfrm>
            <a:custGeom>
              <a:avLst/>
              <a:gdLst/>
              <a:ahLst/>
              <a:cxnLst/>
              <a:rect r="r" b="b" t="t" l="l"/>
              <a:pathLst>
                <a:path h="135467" w="159921">
                  <a:moveTo>
                    <a:pt x="0" y="0"/>
                  </a:moveTo>
                  <a:lnTo>
                    <a:pt x="159921" y="0"/>
                  </a:lnTo>
                  <a:lnTo>
                    <a:pt x="159921" y="135467"/>
                  </a:lnTo>
                  <a:lnTo>
                    <a:pt x="0" y="135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59921" cy="15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No free lunch theorem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No single best model 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for every problem!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3345" y="3333690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There are many other classification algorithms to explore...</a:t>
            </a:r>
          </a:p>
        </p:txBody>
      </p:sp>
    </p:spTree>
  </p:cSld>
  <p:clrMapOvr>
    <a:masterClrMapping/>
  </p:clrMapOvr>
  <p:transition spd="med">
    <p:circl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Practice Question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499737" y="647700"/>
            <a:ext cx="3679191" cy="2051840"/>
            <a:chOff x="0" y="0"/>
            <a:chExt cx="4905588" cy="27357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6866" cy="2697133"/>
            </a:xfrm>
            <a:custGeom>
              <a:avLst/>
              <a:gdLst/>
              <a:ahLst/>
              <a:cxnLst/>
              <a:rect r="r" b="b" t="t" l="l"/>
              <a:pathLst>
                <a:path h="2697133" w="2336866">
                  <a:moveTo>
                    <a:pt x="0" y="0"/>
                  </a:moveTo>
                  <a:lnTo>
                    <a:pt x="2336866" y="0"/>
                  </a:lnTo>
                  <a:lnTo>
                    <a:pt x="2336866" y="2697133"/>
                  </a:lnTo>
                  <a:lnTo>
                    <a:pt x="0" y="2697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809750" y="2356131"/>
              <a:ext cx="3095838" cy="379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6"/>
                </a:lnSpc>
                <a:spcBef>
                  <a:spcPct val="0"/>
                </a:spcBef>
              </a:pPr>
              <a:r>
                <a:rPr lang="en-US" sz="1688">
                  <a:solidFill>
                    <a:srgbClr val="005336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Artwork by @allison_horst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63345" y="2919857"/>
            <a:ext cx="16876334" cy="656851"/>
          </a:xfrm>
          <a:custGeom>
            <a:avLst/>
            <a:gdLst/>
            <a:ahLst/>
            <a:cxnLst/>
            <a:rect r="r" b="b" t="t" l="l"/>
            <a:pathLst>
              <a:path h="656851" w="16876334">
                <a:moveTo>
                  <a:pt x="0" y="0"/>
                </a:moveTo>
                <a:lnTo>
                  <a:pt x="16876335" y="0"/>
                </a:lnTo>
                <a:lnTo>
                  <a:pt x="16876335" y="656851"/>
                </a:lnTo>
                <a:lnTo>
                  <a:pt x="0" y="656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8" t="0" r="0" b="-44568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3665" y="3576708"/>
            <a:ext cx="13436392" cy="514246"/>
          </a:xfrm>
          <a:custGeom>
            <a:avLst/>
            <a:gdLst/>
            <a:ahLst/>
            <a:cxnLst/>
            <a:rect r="r" b="b" t="t" l="l"/>
            <a:pathLst>
              <a:path h="514246" w="13436392">
                <a:moveTo>
                  <a:pt x="0" y="0"/>
                </a:moveTo>
                <a:lnTo>
                  <a:pt x="13436391" y="0"/>
                </a:lnTo>
                <a:lnTo>
                  <a:pt x="13436391" y="514246"/>
                </a:lnTo>
                <a:lnTo>
                  <a:pt x="0" y="514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9827" r="-2754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37103" y="4608851"/>
            <a:ext cx="2512567" cy="4658974"/>
          </a:xfrm>
          <a:custGeom>
            <a:avLst/>
            <a:gdLst/>
            <a:ahLst/>
            <a:cxnLst/>
            <a:rect r="r" b="b" t="t" l="l"/>
            <a:pathLst>
              <a:path h="4658974" w="2512567">
                <a:moveTo>
                  <a:pt x="0" y="0"/>
                </a:moveTo>
                <a:lnTo>
                  <a:pt x="2512567" y="0"/>
                </a:lnTo>
                <a:lnTo>
                  <a:pt x="2512567" y="4658974"/>
                </a:lnTo>
                <a:lnTo>
                  <a:pt x="0" y="4658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098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37103" y="4608851"/>
            <a:ext cx="5245627" cy="4658974"/>
          </a:xfrm>
          <a:custGeom>
            <a:avLst/>
            <a:gdLst/>
            <a:ahLst/>
            <a:cxnLst/>
            <a:rect r="r" b="b" t="t" l="l"/>
            <a:pathLst>
              <a:path h="4658974" w="5245627">
                <a:moveTo>
                  <a:pt x="0" y="0"/>
                </a:moveTo>
                <a:lnTo>
                  <a:pt x="5245627" y="0"/>
                </a:lnTo>
                <a:lnTo>
                  <a:pt x="5245627" y="4658974"/>
                </a:lnTo>
                <a:lnTo>
                  <a:pt x="0" y="4658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895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37103" y="4608851"/>
            <a:ext cx="7813793" cy="4658974"/>
          </a:xfrm>
          <a:custGeom>
            <a:avLst/>
            <a:gdLst/>
            <a:ahLst/>
            <a:cxnLst/>
            <a:rect r="r" b="b" t="t" l="l"/>
            <a:pathLst>
              <a:path h="4658974" w="7813793">
                <a:moveTo>
                  <a:pt x="0" y="0"/>
                </a:moveTo>
                <a:lnTo>
                  <a:pt x="7813794" y="0"/>
                </a:lnTo>
                <a:lnTo>
                  <a:pt x="7813794" y="4658974"/>
                </a:lnTo>
                <a:lnTo>
                  <a:pt x="0" y="4658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ircle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2328" y="5789989"/>
            <a:ext cx="8594128" cy="17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92D050"/>
                </a:solidFill>
                <a:latin typeface="Helvetica"/>
                <a:ea typeface="Helvetica"/>
                <a:cs typeface="Helvetica"/>
                <a:sym typeface="Helvetica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49488" y="5313606"/>
            <a:ext cx="3810895" cy="25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CS1-046,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CSIS Building,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University of Limerick,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http://ictlc.ul.ie/contactus</a:t>
            </a:r>
          </a:p>
        </p:txBody>
      </p:sp>
    </p:spTree>
  </p:cSld>
  <p:clrMapOvr>
    <a:masterClrMapping/>
  </p:clrMapOvr>
  <p:transition spd="med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196593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Decision Trees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if ... then relationships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185898" y="3786004"/>
            <a:ext cx="3260539" cy="869499"/>
            <a:chOff x="0" y="0"/>
            <a:chExt cx="1571585" cy="41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1585" cy="419100"/>
            </a:xfrm>
            <a:custGeom>
              <a:avLst/>
              <a:gdLst/>
              <a:ahLst/>
              <a:cxnLst/>
              <a:rect r="r" b="b" t="t" l="l"/>
              <a:pathLst>
                <a:path h="419100" w="1571585">
                  <a:moveTo>
                    <a:pt x="46376" y="0"/>
                  </a:moveTo>
                  <a:lnTo>
                    <a:pt x="1525210" y="0"/>
                  </a:lnTo>
                  <a:cubicBezTo>
                    <a:pt x="1537509" y="0"/>
                    <a:pt x="1549305" y="4886"/>
                    <a:pt x="1558002" y="13583"/>
                  </a:cubicBezTo>
                  <a:cubicBezTo>
                    <a:pt x="1566699" y="22280"/>
                    <a:pt x="1571585" y="34076"/>
                    <a:pt x="1571585" y="46376"/>
                  </a:cubicBezTo>
                  <a:lnTo>
                    <a:pt x="1571585" y="372724"/>
                  </a:lnTo>
                  <a:cubicBezTo>
                    <a:pt x="1571585" y="385024"/>
                    <a:pt x="1566699" y="396820"/>
                    <a:pt x="1558002" y="405517"/>
                  </a:cubicBezTo>
                  <a:cubicBezTo>
                    <a:pt x="1549305" y="414214"/>
                    <a:pt x="1537509" y="419100"/>
                    <a:pt x="1525210" y="419100"/>
                  </a:cubicBezTo>
                  <a:lnTo>
                    <a:pt x="46376" y="419100"/>
                  </a:lnTo>
                  <a:cubicBezTo>
                    <a:pt x="34076" y="419100"/>
                    <a:pt x="22280" y="414214"/>
                    <a:pt x="13583" y="405517"/>
                  </a:cubicBezTo>
                  <a:cubicBezTo>
                    <a:pt x="4886" y="396820"/>
                    <a:pt x="0" y="385024"/>
                    <a:pt x="0" y="372724"/>
                  </a:cubicBezTo>
                  <a:lnTo>
                    <a:pt x="0" y="46376"/>
                  </a:lnTo>
                  <a:cubicBezTo>
                    <a:pt x="0" y="34076"/>
                    <a:pt x="4886" y="22280"/>
                    <a:pt x="13583" y="13583"/>
                  </a:cubicBezTo>
                  <a:cubicBezTo>
                    <a:pt x="22280" y="4886"/>
                    <a:pt x="34076" y="0"/>
                    <a:pt x="46376" y="0"/>
                  </a:cubicBez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571585" cy="438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460059" y="3974272"/>
            <a:ext cx="1618774" cy="46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51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Root Node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85898" y="3869917"/>
            <a:ext cx="3260539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Age &gt; 55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7505022" y="4655504"/>
            <a:ext cx="2311146" cy="1004050"/>
          </a:xfrm>
          <a:prstGeom prst="line">
            <a:avLst/>
          </a:prstGeom>
          <a:ln cap="flat" w="47625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9816168" y="4655504"/>
            <a:ext cx="2375630" cy="1000909"/>
          </a:xfrm>
          <a:prstGeom prst="line">
            <a:avLst/>
          </a:prstGeom>
          <a:ln cap="flat" w="47625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7858103" y="4676775"/>
            <a:ext cx="200100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16168" y="4676775"/>
            <a:ext cx="200100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False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05732" y="4760231"/>
            <a:ext cx="1283851" cy="46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51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Splitting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47657" y="5659554"/>
            <a:ext cx="2114729" cy="563942"/>
            <a:chOff x="0" y="0"/>
            <a:chExt cx="1571585" cy="419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71585" cy="419100"/>
            </a:xfrm>
            <a:custGeom>
              <a:avLst/>
              <a:gdLst/>
              <a:ahLst/>
              <a:cxnLst/>
              <a:rect r="r" b="b" t="t" l="l"/>
              <a:pathLst>
                <a:path h="419100" w="1571585">
                  <a:moveTo>
                    <a:pt x="71503" y="0"/>
                  </a:moveTo>
                  <a:lnTo>
                    <a:pt x="1500082" y="0"/>
                  </a:lnTo>
                  <a:cubicBezTo>
                    <a:pt x="1519046" y="0"/>
                    <a:pt x="1537233" y="7533"/>
                    <a:pt x="1550643" y="20943"/>
                  </a:cubicBezTo>
                  <a:cubicBezTo>
                    <a:pt x="1564052" y="34352"/>
                    <a:pt x="1571585" y="52539"/>
                    <a:pt x="1571585" y="71503"/>
                  </a:cubicBezTo>
                  <a:lnTo>
                    <a:pt x="1571585" y="347597"/>
                  </a:lnTo>
                  <a:cubicBezTo>
                    <a:pt x="1571585" y="387087"/>
                    <a:pt x="1539572" y="419100"/>
                    <a:pt x="1500082" y="419100"/>
                  </a:cubicBezTo>
                  <a:lnTo>
                    <a:pt x="71503" y="419100"/>
                  </a:lnTo>
                  <a:cubicBezTo>
                    <a:pt x="52539" y="419100"/>
                    <a:pt x="34352" y="411567"/>
                    <a:pt x="20943" y="398157"/>
                  </a:cubicBezTo>
                  <a:cubicBezTo>
                    <a:pt x="7533" y="384748"/>
                    <a:pt x="0" y="366561"/>
                    <a:pt x="0" y="347597"/>
                  </a:cubicBezTo>
                  <a:lnTo>
                    <a:pt x="0" y="71503"/>
                  </a:lnTo>
                  <a:cubicBezTo>
                    <a:pt x="0" y="52539"/>
                    <a:pt x="7533" y="34352"/>
                    <a:pt x="20943" y="20943"/>
                  </a:cubicBezTo>
                  <a:cubicBezTo>
                    <a:pt x="34352" y="7533"/>
                    <a:pt x="52539" y="0"/>
                    <a:pt x="71503" y="0"/>
                  </a:cubicBez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571585" cy="438150"/>
            </a:xfrm>
            <a:prstGeom prst="rect">
              <a:avLst/>
            </a:prstGeom>
          </p:spPr>
          <p:txBody>
            <a:bodyPr anchor="ctr" rtlCol="false" tIns="32948" lIns="32948" bIns="32948" rIns="32948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34433" y="5656413"/>
            <a:ext cx="2114729" cy="563942"/>
            <a:chOff x="0" y="0"/>
            <a:chExt cx="1571585" cy="419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1585" cy="419100"/>
            </a:xfrm>
            <a:custGeom>
              <a:avLst/>
              <a:gdLst/>
              <a:ahLst/>
              <a:cxnLst/>
              <a:rect r="r" b="b" t="t" l="l"/>
              <a:pathLst>
                <a:path h="419100" w="1571585">
                  <a:moveTo>
                    <a:pt x="71503" y="0"/>
                  </a:moveTo>
                  <a:lnTo>
                    <a:pt x="1500082" y="0"/>
                  </a:lnTo>
                  <a:cubicBezTo>
                    <a:pt x="1519046" y="0"/>
                    <a:pt x="1537233" y="7533"/>
                    <a:pt x="1550643" y="20943"/>
                  </a:cubicBezTo>
                  <a:cubicBezTo>
                    <a:pt x="1564052" y="34352"/>
                    <a:pt x="1571585" y="52539"/>
                    <a:pt x="1571585" y="71503"/>
                  </a:cubicBezTo>
                  <a:lnTo>
                    <a:pt x="1571585" y="347597"/>
                  </a:lnTo>
                  <a:cubicBezTo>
                    <a:pt x="1571585" y="387087"/>
                    <a:pt x="1539572" y="419100"/>
                    <a:pt x="1500082" y="419100"/>
                  </a:cubicBezTo>
                  <a:lnTo>
                    <a:pt x="71503" y="419100"/>
                  </a:lnTo>
                  <a:cubicBezTo>
                    <a:pt x="52539" y="419100"/>
                    <a:pt x="34352" y="411567"/>
                    <a:pt x="20943" y="398157"/>
                  </a:cubicBezTo>
                  <a:cubicBezTo>
                    <a:pt x="7533" y="384748"/>
                    <a:pt x="0" y="366561"/>
                    <a:pt x="0" y="347597"/>
                  </a:cubicBezTo>
                  <a:lnTo>
                    <a:pt x="0" y="71503"/>
                  </a:lnTo>
                  <a:cubicBezTo>
                    <a:pt x="0" y="52539"/>
                    <a:pt x="7533" y="34352"/>
                    <a:pt x="20943" y="20943"/>
                  </a:cubicBezTo>
                  <a:cubicBezTo>
                    <a:pt x="34352" y="7533"/>
                    <a:pt x="52539" y="0"/>
                    <a:pt x="71503" y="0"/>
                  </a:cubicBez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571585" cy="438150"/>
            </a:xfrm>
            <a:prstGeom prst="rect">
              <a:avLst/>
            </a:prstGeom>
          </p:spPr>
          <p:txBody>
            <a:bodyPr anchor="ctr" rtlCol="false" tIns="32948" lIns="32948" bIns="32948" rIns="32948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987062" y="5695043"/>
            <a:ext cx="2235637" cy="46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51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Decision Node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93598" y="5656838"/>
            <a:ext cx="2022847" cy="48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3"/>
              </a:lnSpc>
              <a:spcBef>
                <a:spcPct val="0"/>
              </a:spcBef>
            </a:pPr>
            <a:r>
              <a:rPr lang="en-US" b="true" sz="258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MHR &lt; 150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63008" y="5656838"/>
            <a:ext cx="2022847" cy="48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3"/>
              </a:lnSpc>
              <a:spcBef>
                <a:spcPct val="0"/>
              </a:spcBef>
            </a:pPr>
            <a:r>
              <a:rPr lang="en-US" b="true" sz="258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MHR &gt; 170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6447657" y="6223495"/>
            <a:ext cx="1057364" cy="571423"/>
          </a:xfrm>
          <a:prstGeom prst="line">
            <a:avLst/>
          </a:prstGeom>
          <a:ln cap="flat" w="47625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7505022" y="6223495"/>
            <a:ext cx="1057364" cy="568282"/>
          </a:xfrm>
          <a:prstGeom prst="line">
            <a:avLst/>
          </a:prstGeom>
          <a:ln cap="flat" w="47625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H="true">
            <a:off x="11134433" y="6220355"/>
            <a:ext cx="1057364" cy="571423"/>
          </a:xfrm>
          <a:prstGeom prst="line">
            <a:avLst/>
          </a:prstGeom>
          <a:ln cap="flat" w="47625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12191797" y="6220355"/>
            <a:ext cx="1057364" cy="571423"/>
          </a:xfrm>
          <a:prstGeom prst="line">
            <a:avLst/>
          </a:prstGeom>
          <a:ln cap="flat" w="47625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5959587" y="6794918"/>
            <a:ext cx="976141" cy="976141"/>
          </a:xfrm>
          <a:custGeom>
            <a:avLst/>
            <a:gdLst/>
            <a:ahLst/>
            <a:cxnLst/>
            <a:rect r="r" b="b" t="t" l="l"/>
            <a:pathLst>
              <a:path h="976141" w="976141">
                <a:moveTo>
                  <a:pt x="0" y="0"/>
                </a:moveTo>
                <a:lnTo>
                  <a:pt x="976141" y="0"/>
                </a:lnTo>
                <a:lnTo>
                  <a:pt x="976141" y="976141"/>
                </a:lnTo>
                <a:lnTo>
                  <a:pt x="0" y="976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074316" y="6791777"/>
            <a:ext cx="976141" cy="976141"/>
          </a:xfrm>
          <a:custGeom>
            <a:avLst/>
            <a:gdLst/>
            <a:ahLst/>
            <a:cxnLst/>
            <a:rect r="r" b="b" t="t" l="l"/>
            <a:pathLst>
              <a:path h="976141" w="976141">
                <a:moveTo>
                  <a:pt x="0" y="0"/>
                </a:moveTo>
                <a:lnTo>
                  <a:pt x="976141" y="0"/>
                </a:lnTo>
                <a:lnTo>
                  <a:pt x="976141" y="976141"/>
                </a:lnTo>
                <a:lnTo>
                  <a:pt x="0" y="976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646362" y="6791777"/>
            <a:ext cx="976141" cy="976141"/>
          </a:xfrm>
          <a:custGeom>
            <a:avLst/>
            <a:gdLst/>
            <a:ahLst/>
            <a:cxnLst/>
            <a:rect r="r" b="b" t="t" l="l"/>
            <a:pathLst>
              <a:path h="976141" w="976141">
                <a:moveTo>
                  <a:pt x="0" y="0"/>
                </a:moveTo>
                <a:lnTo>
                  <a:pt x="976141" y="0"/>
                </a:lnTo>
                <a:lnTo>
                  <a:pt x="976141" y="976141"/>
                </a:lnTo>
                <a:lnTo>
                  <a:pt x="0" y="976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761091" y="6791777"/>
            <a:ext cx="976141" cy="976141"/>
          </a:xfrm>
          <a:custGeom>
            <a:avLst/>
            <a:gdLst/>
            <a:ahLst/>
            <a:cxnLst/>
            <a:rect r="r" b="b" t="t" l="l"/>
            <a:pathLst>
              <a:path h="976141" w="976141">
                <a:moveTo>
                  <a:pt x="0" y="0"/>
                </a:moveTo>
                <a:lnTo>
                  <a:pt x="976141" y="0"/>
                </a:lnTo>
                <a:lnTo>
                  <a:pt x="976141" y="976141"/>
                </a:lnTo>
                <a:lnTo>
                  <a:pt x="0" y="976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252443" y="7004416"/>
            <a:ext cx="1553289" cy="46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51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Leaf Node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103089" y="6928896"/>
            <a:ext cx="689136" cy="68913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8036346" y="6756949"/>
            <a:ext cx="1052080" cy="1052080"/>
          </a:xfrm>
          <a:custGeom>
            <a:avLst/>
            <a:gdLst/>
            <a:ahLst/>
            <a:cxnLst/>
            <a:rect r="r" b="b" t="t" l="l"/>
            <a:pathLst>
              <a:path h="1052080" w="1052080">
                <a:moveTo>
                  <a:pt x="0" y="0"/>
                </a:moveTo>
                <a:lnTo>
                  <a:pt x="1052080" y="0"/>
                </a:lnTo>
                <a:lnTo>
                  <a:pt x="1052080" y="1052079"/>
                </a:lnTo>
                <a:lnTo>
                  <a:pt x="0" y="1052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608393" y="6769989"/>
            <a:ext cx="1052080" cy="1052080"/>
          </a:xfrm>
          <a:custGeom>
            <a:avLst/>
            <a:gdLst/>
            <a:ahLst/>
            <a:cxnLst/>
            <a:rect r="r" b="b" t="t" l="l"/>
            <a:pathLst>
              <a:path h="1052080" w="1052080">
                <a:moveTo>
                  <a:pt x="0" y="0"/>
                </a:moveTo>
                <a:lnTo>
                  <a:pt x="1052079" y="0"/>
                </a:lnTo>
                <a:lnTo>
                  <a:pt x="1052079" y="1052080"/>
                </a:lnTo>
                <a:lnTo>
                  <a:pt x="0" y="1052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2908247" y="6919371"/>
            <a:ext cx="689136" cy="689136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10974" y="2482270"/>
            <a:ext cx="2886793" cy="769831"/>
            <a:chOff x="0" y="0"/>
            <a:chExt cx="1571585" cy="419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1585" cy="419100"/>
            </a:xfrm>
            <a:custGeom>
              <a:avLst/>
              <a:gdLst/>
              <a:ahLst/>
              <a:cxnLst/>
              <a:rect r="r" b="b" t="t" l="l"/>
              <a:pathLst>
                <a:path h="419100" w="1571585">
                  <a:moveTo>
                    <a:pt x="52380" y="0"/>
                  </a:moveTo>
                  <a:lnTo>
                    <a:pt x="1519206" y="0"/>
                  </a:lnTo>
                  <a:cubicBezTo>
                    <a:pt x="1533098" y="0"/>
                    <a:pt x="1546421" y="5519"/>
                    <a:pt x="1556244" y="15342"/>
                  </a:cubicBezTo>
                  <a:cubicBezTo>
                    <a:pt x="1566067" y="25165"/>
                    <a:pt x="1571585" y="38488"/>
                    <a:pt x="1571585" y="52380"/>
                  </a:cubicBezTo>
                  <a:lnTo>
                    <a:pt x="1571585" y="366720"/>
                  </a:lnTo>
                  <a:cubicBezTo>
                    <a:pt x="1571585" y="380612"/>
                    <a:pt x="1566067" y="393935"/>
                    <a:pt x="1556244" y="403758"/>
                  </a:cubicBezTo>
                  <a:cubicBezTo>
                    <a:pt x="1546421" y="413581"/>
                    <a:pt x="1533098" y="419100"/>
                    <a:pt x="1519206" y="419100"/>
                  </a:cubicBezTo>
                  <a:lnTo>
                    <a:pt x="52380" y="419100"/>
                  </a:lnTo>
                  <a:cubicBezTo>
                    <a:pt x="38488" y="419100"/>
                    <a:pt x="25165" y="413581"/>
                    <a:pt x="15342" y="403758"/>
                  </a:cubicBezTo>
                  <a:cubicBezTo>
                    <a:pt x="5519" y="393935"/>
                    <a:pt x="0" y="380612"/>
                    <a:pt x="0" y="366720"/>
                  </a:cubicBezTo>
                  <a:lnTo>
                    <a:pt x="0" y="52380"/>
                  </a:lnTo>
                  <a:cubicBezTo>
                    <a:pt x="0" y="38488"/>
                    <a:pt x="5519" y="25165"/>
                    <a:pt x="15342" y="15342"/>
                  </a:cubicBezTo>
                  <a:cubicBezTo>
                    <a:pt x="25165" y="5519"/>
                    <a:pt x="38488" y="0"/>
                    <a:pt x="52380" y="0"/>
                  </a:cubicBez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571585" cy="438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71983" y="4141060"/>
            <a:ext cx="1872324" cy="499299"/>
            <a:chOff x="0" y="0"/>
            <a:chExt cx="1571585" cy="419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1585" cy="419100"/>
            </a:xfrm>
            <a:custGeom>
              <a:avLst/>
              <a:gdLst/>
              <a:ahLst/>
              <a:cxnLst/>
              <a:rect r="r" b="b" t="t" l="l"/>
              <a:pathLst>
                <a:path h="419100" w="1571585">
                  <a:moveTo>
                    <a:pt x="80760" y="0"/>
                  </a:moveTo>
                  <a:lnTo>
                    <a:pt x="1490825" y="0"/>
                  </a:lnTo>
                  <a:cubicBezTo>
                    <a:pt x="1512244" y="0"/>
                    <a:pt x="1532786" y="8509"/>
                    <a:pt x="1547931" y="23654"/>
                  </a:cubicBezTo>
                  <a:cubicBezTo>
                    <a:pt x="1563077" y="38800"/>
                    <a:pt x="1571585" y="59341"/>
                    <a:pt x="1571585" y="80760"/>
                  </a:cubicBezTo>
                  <a:lnTo>
                    <a:pt x="1571585" y="338340"/>
                  </a:lnTo>
                  <a:cubicBezTo>
                    <a:pt x="1571585" y="382942"/>
                    <a:pt x="1535428" y="419100"/>
                    <a:pt x="1490825" y="419100"/>
                  </a:cubicBezTo>
                  <a:lnTo>
                    <a:pt x="80760" y="419100"/>
                  </a:lnTo>
                  <a:cubicBezTo>
                    <a:pt x="36158" y="419100"/>
                    <a:pt x="0" y="382942"/>
                    <a:pt x="0" y="338340"/>
                  </a:cubicBezTo>
                  <a:lnTo>
                    <a:pt x="0" y="80760"/>
                  </a:lnTo>
                  <a:cubicBezTo>
                    <a:pt x="0" y="36158"/>
                    <a:pt x="36158" y="0"/>
                    <a:pt x="80760" y="0"/>
                  </a:cubicBez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571585" cy="438150"/>
            </a:xfrm>
            <a:prstGeom prst="rect">
              <a:avLst/>
            </a:prstGeom>
          </p:spPr>
          <p:txBody>
            <a:bodyPr anchor="ctr" rtlCol="false" tIns="32948" lIns="32948" bIns="32948" rIns="32948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439859" y="5146281"/>
            <a:ext cx="864248" cy="864248"/>
          </a:xfrm>
          <a:custGeom>
            <a:avLst/>
            <a:gdLst/>
            <a:ahLst/>
            <a:cxnLst/>
            <a:rect r="r" b="b" t="t" l="l"/>
            <a:pathLst>
              <a:path h="864248" w="864248">
                <a:moveTo>
                  <a:pt x="0" y="0"/>
                </a:moveTo>
                <a:lnTo>
                  <a:pt x="864248" y="0"/>
                </a:lnTo>
                <a:lnTo>
                  <a:pt x="864248" y="864248"/>
                </a:lnTo>
                <a:lnTo>
                  <a:pt x="0" y="86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12183" y="5143500"/>
            <a:ext cx="864248" cy="864248"/>
          </a:xfrm>
          <a:custGeom>
            <a:avLst/>
            <a:gdLst/>
            <a:ahLst/>
            <a:cxnLst/>
            <a:rect r="r" b="b" t="t" l="l"/>
            <a:pathLst>
              <a:path h="864248" w="864248">
                <a:moveTo>
                  <a:pt x="0" y="0"/>
                </a:moveTo>
                <a:lnTo>
                  <a:pt x="864248" y="0"/>
                </a:lnTo>
                <a:lnTo>
                  <a:pt x="864248" y="864248"/>
                </a:lnTo>
                <a:lnTo>
                  <a:pt x="0" y="86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21527" y="4138279"/>
            <a:ext cx="1872324" cy="499299"/>
            <a:chOff x="0" y="0"/>
            <a:chExt cx="1571585" cy="41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71585" cy="419100"/>
            </a:xfrm>
            <a:custGeom>
              <a:avLst/>
              <a:gdLst/>
              <a:ahLst/>
              <a:cxnLst/>
              <a:rect r="r" b="b" t="t" l="l"/>
              <a:pathLst>
                <a:path h="419100" w="1571585">
                  <a:moveTo>
                    <a:pt x="80760" y="0"/>
                  </a:moveTo>
                  <a:lnTo>
                    <a:pt x="1490825" y="0"/>
                  </a:lnTo>
                  <a:cubicBezTo>
                    <a:pt x="1512244" y="0"/>
                    <a:pt x="1532786" y="8509"/>
                    <a:pt x="1547931" y="23654"/>
                  </a:cubicBezTo>
                  <a:cubicBezTo>
                    <a:pt x="1563077" y="38800"/>
                    <a:pt x="1571585" y="59341"/>
                    <a:pt x="1571585" y="80760"/>
                  </a:cubicBezTo>
                  <a:lnTo>
                    <a:pt x="1571585" y="338340"/>
                  </a:lnTo>
                  <a:cubicBezTo>
                    <a:pt x="1571585" y="382942"/>
                    <a:pt x="1535428" y="419100"/>
                    <a:pt x="1490825" y="419100"/>
                  </a:cubicBezTo>
                  <a:lnTo>
                    <a:pt x="80760" y="419100"/>
                  </a:lnTo>
                  <a:cubicBezTo>
                    <a:pt x="36158" y="419100"/>
                    <a:pt x="0" y="382942"/>
                    <a:pt x="0" y="338340"/>
                  </a:cubicBezTo>
                  <a:lnTo>
                    <a:pt x="0" y="80760"/>
                  </a:lnTo>
                  <a:cubicBezTo>
                    <a:pt x="0" y="36158"/>
                    <a:pt x="36158" y="0"/>
                    <a:pt x="80760" y="0"/>
                  </a:cubicBez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571585" cy="438150"/>
            </a:xfrm>
            <a:prstGeom prst="rect">
              <a:avLst/>
            </a:prstGeom>
          </p:spPr>
          <p:txBody>
            <a:bodyPr anchor="ctr" rtlCol="false" tIns="32948" lIns="32948" bIns="32948" rIns="32948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589403" y="5143500"/>
            <a:ext cx="864248" cy="864248"/>
          </a:xfrm>
          <a:custGeom>
            <a:avLst/>
            <a:gdLst/>
            <a:ahLst/>
            <a:cxnLst/>
            <a:rect r="r" b="b" t="t" l="l"/>
            <a:pathLst>
              <a:path h="864248" w="864248">
                <a:moveTo>
                  <a:pt x="0" y="0"/>
                </a:moveTo>
                <a:lnTo>
                  <a:pt x="864248" y="0"/>
                </a:lnTo>
                <a:lnTo>
                  <a:pt x="864248" y="864248"/>
                </a:lnTo>
                <a:lnTo>
                  <a:pt x="0" y="86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461727" y="5143500"/>
            <a:ext cx="864248" cy="864248"/>
          </a:xfrm>
          <a:custGeom>
            <a:avLst/>
            <a:gdLst/>
            <a:ahLst/>
            <a:cxnLst/>
            <a:rect r="r" b="b" t="t" l="l"/>
            <a:pathLst>
              <a:path h="864248" w="864248">
                <a:moveTo>
                  <a:pt x="0" y="0"/>
                </a:moveTo>
                <a:lnTo>
                  <a:pt x="864248" y="0"/>
                </a:lnTo>
                <a:lnTo>
                  <a:pt x="864248" y="864248"/>
                </a:lnTo>
                <a:lnTo>
                  <a:pt x="0" y="86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>
            <a:off x="11808145" y="3252101"/>
            <a:ext cx="2046226" cy="888959"/>
          </a:xfrm>
          <a:prstGeom prst="line">
            <a:avLst/>
          </a:prstGeom>
          <a:ln cap="flat" w="38100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3854371" y="3252101"/>
            <a:ext cx="2103318" cy="886178"/>
          </a:xfrm>
          <a:prstGeom prst="line">
            <a:avLst/>
          </a:prstGeom>
          <a:ln cap="flat" w="38100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>
            <a:off x="10871983" y="4640359"/>
            <a:ext cx="936162" cy="505922"/>
          </a:xfrm>
          <a:prstGeom prst="line">
            <a:avLst/>
          </a:prstGeom>
          <a:ln cap="flat" w="38100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1808145" y="4640359"/>
            <a:ext cx="936162" cy="503141"/>
          </a:xfrm>
          <a:prstGeom prst="line">
            <a:avLst/>
          </a:prstGeom>
          <a:ln cap="flat" w="38100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>
            <a:off x="15021527" y="4637578"/>
            <a:ext cx="936162" cy="505922"/>
          </a:xfrm>
          <a:prstGeom prst="line">
            <a:avLst/>
          </a:prstGeom>
          <a:ln cap="flat" w="38100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15957689" y="4637578"/>
            <a:ext cx="936162" cy="505922"/>
          </a:xfrm>
          <a:prstGeom prst="line">
            <a:avLst/>
          </a:prstGeom>
          <a:ln cap="flat" w="38100">
            <a:solidFill>
              <a:srgbClr val="89C94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6119614" y="2090468"/>
            <a:ext cx="1714230" cy="1324243"/>
          </a:xfrm>
          <a:custGeom>
            <a:avLst/>
            <a:gdLst/>
            <a:ahLst/>
            <a:cxnLst/>
            <a:rect r="r" b="b" t="t" l="l"/>
            <a:pathLst>
              <a:path h="1324243" w="1714230">
                <a:moveTo>
                  <a:pt x="0" y="0"/>
                </a:moveTo>
                <a:lnTo>
                  <a:pt x="1714230" y="0"/>
                </a:lnTo>
                <a:lnTo>
                  <a:pt x="1714230" y="1324243"/>
                </a:lnTo>
                <a:lnTo>
                  <a:pt x="0" y="1324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739037" y="3038764"/>
            <a:ext cx="1537593" cy="1383834"/>
          </a:xfrm>
          <a:custGeom>
            <a:avLst/>
            <a:gdLst/>
            <a:ahLst/>
            <a:cxnLst/>
            <a:rect r="r" b="b" t="t" l="l"/>
            <a:pathLst>
              <a:path h="1383834" w="1537593">
                <a:moveTo>
                  <a:pt x="0" y="0"/>
                </a:moveTo>
                <a:lnTo>
                  <a:pt x="1537593" y="0"/>
                </a:lnTo>
                <a:lnTo>
                  <a:pt x="1537593" y="1383834"/>
                </a:lnTo>
                <a:lnTo>
                  <a:pt x="0" y="1383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1095375"/>
            <a:ext cx="7898509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Decision Trees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2491795"/>
            <a:ext cx="7898509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Highly interpretable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3373163"/>
            <a:ext cx="7898509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Prone to overfitting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27551" y="2642406"/>
            <a:ext cx="1344043" cy="39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22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Root Node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64466" y="5353626"/>
            <a:ext cx="1294628" cy="39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22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Leaf Node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69634" y="3338273"/>
            <a:ext cx="1004698" cy="39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22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Splitting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764466" y="4165930"/>
            <a:ext cx="1837318" cy="39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22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Decision Node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24101" y="2531588"/>
            <a:ext cx="3260539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Age &gt; 53.456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2650.0000" end="81736.313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7442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1037.9780" end="21696.282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744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842377" y="4237285"/>
            <a:ext cx="574140" cy="3086100"/>
            <a:chOff x="0" y="0"/>
            <a:chExt cx="15121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214" cy="812800"/>
            </a:xfrm>
            <a:custGeom>
              <a:avLst/>
              <a:gdLst/>
              <a:ahLst/>
              <a:cxnLst/>
              <a:rect r="r" b="b" t="t" l="l"/>
              <a:pathLst>
                <a:path h="812800" w="151214">
                  <a:moveTo>
                    <a:pt x="0" y="0"/>
                  </a:moveTo>
                  <a:lnTo>
                    <a:pt x="151214" y="0"/>
                  </a:lnTo>
                  <a:lnTo>
                    <a:pt x="1512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51214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53337" y="4237285"/>
            <a:ext cx="574140" cy="3086100"/>
            <a:chOff x="0" y="0"/>
            <a:chExt cx="151214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214" cy="812800"/>
            </a:xfrm>
            <a:custGeom>
              <a:avLst/>
              <a:gdLst/>
              <a:ahLst/>
              <a:cxnLst/>
              <a:rect r="r" b="b" t="t" l="l"/>
              <a:pathLst>
                <a:path h="812800" w="151214">
                  <a:moveTo>
                    <a:pt x="0" y="0"/>
                  </a:moveTo>
                  <a:lnTo>
                    <a:pt x="151214" y="0"/>
                  </a:lnTo>
                  <a:lnTo>
                    <a:pt x="1512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1214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35040" y="4237285"/>
            <a:ext cx="574140" cy="3086100"/>
            <a:chOff x="0" y="0"/>
            <a:chExt cx="15121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1214" cy="812800"/>
            </a:xfrm>
            <a:custGeom>
              <a:avLst/>
              <a:gdLst/>
              <a:ahLst/>
              <a:cxnLst/>
              <a:rect r="r" b="b" t="t" l="l"/>
              <a:pathLst>
                <a:path h="812800" w="151214">
                  <a:moveTo>
                    <a:pt x="0" y="0"/>
                  </a:moveTo>
                  <a:lnTo>
                    <a:pt x="151214" y="0"/>
                  </a:lnTo>
                  <a:lnTo>
                    <a:pt x="1512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51214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09180" y="4237285"/>
            <a:ext cx="1122525" cy="3086100"/>
            <a:chOff x="0" y="0"/>
            <a:chExt cx="295645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5645" cy="812800"/>
            </a:xfrm>
            <a:custGeom>
              <a:avLst/>
              <a:gdLst/>
              <a:ahLst/>
              <a:cxnLst/>
              <a:rect r="r" b="b" t="t" l="l"/>
              <a:pathLst>
                <a:path h="812800" w="295645">
                  <a:moveTo>
                    <a:pt x="0" y="0"/>
                  </a:moveTo>
                  <a:lnTo>
                    <a:pt x="295645" y="0"/>
                  </a:lnTo>
                  <a:lnTo>
                    <a:pt x="29564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95645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669805" y="4237285"/>
            <a:ext cx="698065" cy="3086100"/>
            <a:chOff x="0" y="0"/>
            <a:chExt cx="183853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3853" cy="812800"/>
            </a:xfrm>
            <a:custGeom>
              <a:avLst/>
              <a:gdLst/>
              <a:ahLst/>
              <a:cxnLst/>
              <a:rect r="r" b="b" t="t" l="l"/>
              <a:pathLst>
                <a:path h="812800" w="183853">
                  <a:moveTo>
                    <a:pt x="0" y="0"/>
                  </a:moveTo>
                  <a:lnTo>
                    <a:pt x="183853" y="0"/>
                  </a:lnTo>
                  <a:lnTo>
                    <a:pt x="18385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83853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59170" y="4237285"/>
            <a:ext cx="928034" cy="3086100"/>
            <a:chOff x="0" y="0"/>
            <a:chExt cx="24442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4420" cy="812800"/>
            </a:xfrm>
            <a:custGeom>
              <a:avLst/>
              <a:gdLst/>
              <a:ahLst/>
              <a:cxnLst/>
              <a:rect r="r" b="b" t="t" l="l"/>
              <a:pathLst>
                <a:path h="812800" w="244420">
                  <a:moveTo>
                    <a:pt x="0" y="0"/>
                  </a:moveTo>
                  <a:lnTo>
                    <a:pt x="244420" y="0"/>
                  </a:lnTo>
                  <a:lnTo>
                    <a:pt x="24442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4442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570937" y="2889378"/>
            <a:ext cx="993725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→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70937" y="2889378"/>
            <a:ext cx="993725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 →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483259" y="2997884"/>
            <a:ext cx="657384" cy="657384"/>
          </a:xfrm>
          <a:custGeom>
            <a:avLst/>
            <a:gdLst/>
            <a:ahLst/>
            <a:cxnLst/>
            <a:rect r="r" b="b" t="t" l="l"/>
            <a:pathLst>
              <a:path h="657384" w="657384">
                <a:moveTo>
                  <a:pt x="0" y="0"/>
                </a:moveTo>
                <a:lnTo>
                  <a:pt x="657384" y="0"/>
                </a:lnTo>
                <a:lnTo>
                  <a:pt x="657384" y="657384"/>
                </a:lnTo>
                <a:lnTo>
                  <a:pt x="0" y="657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564663" y="3079288"/>
            <a:ext cx="494576" cy="49457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1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20036.7900" end="8020.087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74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DAG3PYn0pnU</dc:identifier>
  <dcterms:modified xsi:type="dcterms:W3CDTF">2011-08-01T06:04:30Z</dcterms:modified>
  <cp:revision>1</cp:revision>
  <dc:title>PMLF-S4V3-Classification_Copy</dc:title>
</cp:coreProperties>
</file>